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Lst>
  <p:notesMasterIdLst>
    <p:notesMasterId r:id="rId24"/>
  </p:notesMasterIdLst>
  <p:handoutMasterIdLst>
    <p:handoutMasterId r:id="rId25"/>
  </p:handoutMasterIdLst>
  <p:sldIdLst>
    <p:sldId id="258" r:id="rId2"/>
    <p:sldId id="5863" r:id="rId3"/>
    <p:sldId id="463" r:id="rId4"/>
    <p:sldId id="1797" r:id="rId5"/>
    <p:sldId id="2967" r:id="rId6"/>
    <p:sldId id="1863" r:id="rId7"/>
    <p:sldId id="2969" r:id="rId8"/>
    <p:sldId id="2968" r:id="rId9"/>
    <p:sldId id="280" r:id="rId10"/>
    <p:sldId id="5859" r:id="rId11"/>
    <p:sldId id="5860" r:id="rId12"/>
    <p:sldId id="5861" r:id="rId13"/>
    <p:sldId id="2972" r:id="rId14"/>
    <p:sldId id="5864" r:id="rId15"/>
    <p:sldId id="306" r:id="rId16"/>
    <p:sldId id="426" r:id="rId17"/>
    <p:sldId id="2973" r:id="rId18"/>
    <p:sldId id="427" r:id="rId19"/>
    <p:sldId id="429" r:id="rId20"/>
    <p:sldId id="5858" r:id="rId21"/>
    <p:sldId id="354" r:id="rId22"/>
    <p:sldId id="1786"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et started with model-driven apps in Power Apps" id="{28E7CD48-8F87-470E-A76A-310A7DB77710}">
          <p14:sldIdLst>
            <p14:sldId id="258"/>
            <p14:sldId id="5863"/>
            <p14:sldId id="463"/>
            <p14:sldId id="1797"/>
            <p14:sldId id="2967"/>
            <p14:sldId id="1863"/>
            <p14:sldId id="2969"/>
            <p14:sldId id="2968"/>
            <p14:sldId id="280"/>
            <p14:sldId id="5859"/>
            <p14:sldId id="5860"/>
            <p14:sldId id="5861"/>
            <p14:sldId id="2972"/>
            <p14:sldId id="5864"/>
            <p14:sldId id="306"/>
          </p14:sldIdLst>
        </p14:section>
        <p14:section name="Configure forms, charts, and dashboards in model driven apps" id="{BD490C75-7F7D-4551-90A7-B37C9BACCA21}">
          <p14:sldIdLst>
            <p14:sldId id="426"/>
            <p14:sldId id="2973"/>
            <p14:sldId id="427"/>
            <p14:sldId id="429"/>
            <p14:sldId id="5858"/>
            <p14:sldId id="354"/>
            <p14:sldId id="178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4BCBEE"/>
    <a:srgbClr val="1392B4"/>
    <a:srgbClr val="0B556A"/>
    <a:srgbClr val="59B4D9"/>
    <a:srgbClr val="EBEBEB"/>
    <a:srgbClr val="FFFFFF"/>
    <a:srgbClr val="FFF100"/>
    <a:srgbClr val="75757A"/>
    <a:srgbClr val="3C3C41"/>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4" autoAdjust="0"/>
    <p:restoredTop sz="73072" autoAdjust="0"/>
  </p:normalViewPr>
  <p:slideViewPr>
    <p:cSldViewPr snapToGrid="0">
      <p:cViewPr varScale="1">
        <p:scale>
          <a:sx n="60" d="100"/>
          <a:sy n="60" d="100"/>
        </p:scale>
        <p:origin x="1522" y="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02F9D6-F004-43B6-BB21-767FA170CA0B}" type="doc">
      <dgm:prSet loTypeId="urn:microsoft.com/office/officeart/2005/8/layout/chevron1" loCatId="process" qsTypeId="urn:microsoft.com/office/officeart/2005/8/quickstyle/simple1" qsCatId="simple" csTypeId="urn:microsoft.com/office/officeart/2005/8/colors/accent1_2" csCatId="accent1" phldr="1"/>
      <dgm:spPr/>
    </dgm:pt>
    <dgm:pt modelId="{5B4D3256-9CE4-4A3A-9B09-2C6DCA6342EC}">
      <dgm:prSet phldrT="[Text]"/>
      <dgm:spPr>
        <a:solidFill>
          <a:srgbClr val="0070C0"/>
        </a:solidFill>
      </dgm:spPr>
      <dgm:t>
        <a:bodyPr/>
        <a:lstStyle/>
        <a:p>
          <a:r>
            <a:rPr lang="en-US" dirty="0"/>
            <a:t>Build the Data Model</a:t>
          </a:r>
        </a:p>
      </dgm:t>
    </dgm:pt>
    <dgm:pt modelId="{7D497FBC-43A3-4A89-A563-D2AAAECE5B64}" type="parTrans" cxnId="{B9AC5A1D-2E25-4D30-BCDB-42CD1AA5C133}">
      <dgm:prSet/>
      <dgm:spPr/>
      <dgm:t>
        <a:bodyPr/>
        <a:lstStyle/>
        <a:p>
          <a:endParaRPr lang="en-US"/>
        </a:p>
      </dgm:t>
    </dgm:pt>
    <dgm:pt modelId="{173BEEEF-BAE8-4BC8-BFC1-820AB12162A4}" type="sibTrans" cxnId="{B9AC5A1D-2E25-4D30-BCDB-42CD1AA5C133}">
      <dgm:prSet/>
      <dgm:spPr/>
      <dgm:t>
        <a:bodyPr/>
        <a:lstStyle/>
        <a:p>
          <a:endParaRPr lang="en-US"/>
        </a:p>
      </dgm:t>
    </dgm:pt>
    <dgm:pt modelId="{192D3268-8012-4015-B035-946B1F17954E}">
      <dgm:prSet phldrT="[Text]"/>
      <dgm:spPr>
        <a:solidFill>
          <a:srgbClr val="0070C0"/>
        </a:solidFill>
      </dgm:spPr>
      <dgm:t>
        <a:bodyPr/>
        <a:lstStyle/>
        <a:p>
          <a:r>
            <a:rPr lang="en-US" dirty="0"/>
            <a:t>Create Forms, Views and Dashboards</a:t>
          </a:r>
        </a:p>
      </dgm:t>
    </dgm:pt>
    <dgm:pt modelId="{EB2E69FA-0B4B-42EC-9FA5-C24F077D6047}" type="parTrans" cxnId="{EB9EECF6-6CAA-4AFE-A7FF-21B88B42A5FE}">
      <dgm:prSet/>
      <dgm:spPr/>
      <dgm:t>
        <a:bodyPr/>
        <a:lstStyle/>
        <a:p>
          <a:endParaRPr lang="en-US"/>
        </a:p>
      </dgm:t>
    </dgm:pt>
    <dgm:pt modelId="{C3A893C5-303D-4E17-BB5B-E03C17757770}" type="sibTrans" cxnId="{EB9EECF6-6CAA-4AFE-A7FF-21B88B42A5FE}">
      <dgm:prSet/>
      <dgm:spPr/>
      <dgm:t>
        <a:bodyPr/>
        <a:lstStyle/>
        <a:p>
          <a:endParaRPr lang="en-US"/>
        </a:p>
      </dgm:t>
    </dgm:pt>
    <dgm:pt modelId="{244AE8A9-BF82-4776-A4AE-494E853B754C}">
      <dgm:prSet phldrT="[Text]"/>
      <dgm:spPr>
        <a:solidFill>
          <a:srgbClr val="0070C0"/>
        </a:solidFill>
      </dgm:spPr>
      <dgm:t>
        <a:bodyPr/>
        <a:lstStyle/>
        <a:p>
          <a:r>
            <a:rPr lang="en-US" dirty="0"/>
            <a:t>Compose the App</a:t>
          </a:r>
        </a:p>
      </dgm:t>
    </dgm:pt>
    <dgm:pt modelId="{37A4F006-904D-4030-97C7-5F155C3196AE}" type="parTrans" cxnId="{8EE89130-7812-481B-825C-8BDCCFCDA0AB}">
      <dgm:prSet/>
      <dgm:spPr/>
      <dgm:t>
        <a:bodyPr/>
        <a:lstStyle/>
        <a:p>
          <a:endParaRPr lang="en-US"/>
        </a:p>
      </dgm:t>
    </dgm:pt>
    <dgm:pt modelId="{6F673D3E-3A39-48E5-A5C0-4EAACAE0113D}" type="sibTrans" cxnId="{8EE89130-7812-481B-825C-8BDCCFCDA0AB}">
      <dgm:prSet/>
      <dgm:spPr/>
      <dgm:t>
        <a:bodyPr/>
        <a:lstStyle/>
        <a:p>
          <a:endParaRPr lang="en-US"/>
        </a:p>
      </dgm:t>
    </dgm:pt>
    <dgm:pt modelId="{73485919-E492-42B2-ACF6-0DECA6C0558B}">
      <dgm:prSet phldrT="[Text]"/>
      <dgm:spPr>
        <a:solidFill>
          <a:srgbClr val="0070C0"/>
        </a:solidFill>
      </dgm:spPr>
      <dgm:t>
        <a:bodyPr/>
        <a:lstStyle/>
        <a:p>
          <a:r>
            <a:rPr lang="en-US" dirty="0"/>
            <a:t>Build Business Rules</a:t>
          </a:r>
        </a:p>
      </dgm:t>
    </dgm:pt>
    <dgm:pt modelId="{938D9BB5-3F65-41E5-BBFA-1CEBC2C7F7D3}" type="parTrans" cxnId="{56A7B0C1-3803-442F-9AD5-ACA43A4C93CD}">
      <dgm:prSet/>
      <dgm:spPr/>
      <dgm:t>
        <a:bodyPr/>
        <a:lstStyle/>
        <a:p>
          <a:endParaRPr lang="en-US"/>
        </a:p>
      </dgm:t>
    </dgm:pt>
    <dgm:pt modelId="{A7AB40D7-21E6-4171-B445-CCC489C18C98}" type="sibTrans" cxnId="{56A7B0C1-3803-442F-9AD5-ACA43A4C93CD}">
      <dgm:prSet/>
      <dgm:spPr/>
      <dgm:t>
        <a:bodyPr/>
        <a:lstStyle/>
        <a:p>
          <a:endParaRPr lang="en-US"/>
        </a:p>
      </dgm:t>
    </dgm:pt>
    <dgm:pt modelId="{E4205C60-DE73-4006-B39E-874DA392FDC0}">
      <dgm:prSet phldrT="[Text]"/>
      <dgm:spPr>
        <a:solidFill>
          <a:srgbClr val="0070C0"/>
        </a:solidFill>
      </dgm:spPr>
      <dgm:t>
        <a:bodyPr/>
        <a:lstStyle/>
        <a:p>
          <a:r>
            <a:rPr lang="en-US" dirty="0"/>
            <a:t>Build Process Flows</a:t>
          </a:r>
        </a:p>
      </dgm:t>
    </dgm:pt>
    <dgm:pt modelId="{BDE6C2FF-36C1-4CC4-A3EF-97D56F2921E0}" type="parTrans" cxnId="{C85CE68D-80F9-4638-81B3-6D36C71E66DE}">
      <dgm:prSet/>
      <dgm:spPr/>
      <dgm:t>
        <a:bodyPr/>
        <a:lstStyle/>
        <a:p>
          <a:endParaRPr lang="en-US"/>
        </a:p>
      </dgm:t>
    </dgm:pt>
    <dgm:pt modelId="{0998A64F-E63A-4034-9661-7B7D3AA51446}" type="sibTrans" cxnId="{C85CE68D-80F9-4638-81B3-6D36C71E66DE}">
      <dgm:prSet/>
      <dgm:spPr/>
      <dgm:t>
        <a:bodyPr/>
        <a:lstStyle/>
        <a:p>
          <a:endParaRPr lang="en-US"/>
        </a:p>
      </dgm:t>
    </dgm:pt>
    <dgm:pt modelId="{D5F1E109-A68A-4819-9733-CD4E2C0469B9}" type="pres">
      <dgm:prSet presAssocID="{B702F9D6-F004-43B6-BB21-767FA170CA0B}" presName="Name0" presStyleCnt="0">
        <dgm:presLayoutVars>
          <dgm:dir/>
          <dgm:animLvl val="lvl"/>
          <dgm:resizeHandles val="exact"/>
        </dgm:presLayoutVars>
      </dgm:prSet>
      <dgm:spPr/>
    </dgm:pt>
    <dgm:pt modelId="{E3585227-FF56-4A59-9DB4-28FBD1A773D7}" type="pres">
      <dgm:prSet presAssocID="{5B4D3256-9CE4-4A3A-9B09-2C6DCA6342EC}" presName="parTxOnly" presStyleLbl="node1" presStyleIdx="0" presStyleCnt="5">
        <dgm:presLayoutVars>
          <dgm:chMax val="0"/>
          <dgm:chPref val="0"/>
          <dgm:bulletEnabled val="1"/>
        </dgm:presLayoutVars>
      </dgm:prSet>
      <dgm:spPr/>
    </dgm:pt>
    <dgm:pt modelId="{EF5F1C54-CD1D-4B8D-910B-5CBE5BAC4700}" type="pres">
      <dgm:prSet presAssocID="{173BEEEF-BAE8-4BC8-BFC1-820AB12162A4}" presName="parTxOnlySpace" presStyleCnt="0"/>
      <dgm:spPr/>
    </dgm:pt>
    <dgm:pt modelId="{24E80361-DA83-4089-92BA-A8594984FA47}" type="pres">
      <dgm:prSet presAssocID="{192D3268-8012-4015-B035-946B1F17954E}" presName="parTxOnly" presStyleLbl="node1" presStyleIdx="1" presStyleCnt="5">
        <dgm:presLayoutVars>
          <dgm:chMax val="0"/>
          <dgm:chPref val="0"/>
          <dgm:bulletEnabled val="1"/>
        </dgm:presLayoutVars>
      </dgm:prSet>
      <dgm:spPr/>
    </dgm:pt>
    <dgm:pt modelId="{0D3C1AD7-95B4-42CD-8D3E-8E72EE70EA3C}" type="pres">
      <dgm:prSet presAssocID="{C3A893C5-303D-4E17-BB5B-E03C17757770}" presName="parTxOnlySpace" presStyleCnt="0"/>
      <dgm:spPr/>
    </dgm:pt>
    <dgm:pt modelId="{15FBC538-E435-425B-97E6-E5B49EE15F5A}" type="pres">
      <dgm:prSet presAssocID="{73485919-E492-42B2-ACF6-0DECA6C0558B}" presName="parTxOnly" presStyleLbl="node1" presStyleIdx="2" presStyleCnt="5">
        <dgm:presLayoutVars>
          <dgm:chMax val="0"/>
          <dgm:chPref val="0"/>
          <dgm:bulletEnabled val="1"/>
        </dgm:presLayoutVars>
      </dgm:prSet>
      <dgm:spPr/>
    </dgm:pt>
    <dgm:pt modelId="{EE9EDB83-4466-40BF-B35E-B44C6A181030}" type="pres">
      <dgm:prSet presAssocID="{A7AB40D7-21E6-4171-B445-CCC489C18C98}" presName="parTxOnlySpace" presStyleCnt="0"/>
      <dgm:spPr/>
    </dgm:pt>
    <dgm:pt modelId="{E489F167-B768-4734-ACF6-E1C02370115D}" type="pres">
      <dgm:prSet presAssocID="{E4205C60-DE73-4006-B39E-874DA392FDC0}" presName="parTxOnly" presStyleLbl="node1" presStyleIdx="3" presStyleCnt="5">
        <dgm:presLayoutVars>
          <dgm:chMax val="0"/>
          <dgm:chPref val="0"/>
          <dgm:bulletEnabled val="1"/>
        </dgm:presLayoutVars>
      </dgm:prSet>
      <dgm:spPr/>
    </dgm:pt>
    <dgm:pt modelId="{3B359D10-FF90-45F3-8362-CCBCDC13EBC7}" type="pres">
      <dgm:prSet presAssocID="{0998A64F-E63A-4034-9661-7B7D3AA51446}" presName="parTxOnlySpace" presStyleCnt="0"/>
      <dgm:spPr/>
    </dgm:pt>
    <dgm:pt modelId="{1EEB4B0F-E221-4CFF-A77C-D5C3D69AB1C2}" type="pres">
      <dgm:prSet presAssocID="{244AE8A9-BF82-4776-A4AE-494E853B754C}" presName="parTxOnly" presStyleLbl="node1" presStyleIdx="4" presStyleCnt="5">
        <dgm:presLayoutVars>
          <dgm:chMax val="0"/>
          <dgm:chPref val="0"/>
          <dgm:bulletEnabled val="1"/>
        </dgm:presLayoutVars>
      </dgm:prSet>
      <dgm:spPr/>
    </dgm:pt>
  </dgm:ptLst>
  <dgm:cxnLst>
    <dgm:cxn modelId="{B9AC5A1D-2E25-4D30-BCDB-42CD1AA5C133}" srcId="{B702F9D6-F004-43B6-BB21-767FA170CA0B}" destId="{5B4D3256-9CE4-4A3A-9B09-2C6DCA6342EC}" srcOrd="0" destOrd="0" parTransId="{7D497FBC-43A3-4A89-A563-D2AAAECE5B64}" sibTransId="{173BEEEF-BAE8-4BC8-BFC1-820AB12162A4}"/>
    <dgm:cxn modelId="{8EE89130-7812-481B-825C-8BDCCFCDA0AB}" srcId="{B702F9D6-F004-43B6-BB21-767FA170CA0B}" destId="{244AE8A9-BF82-4776-A4AE-494E853B754C}" srcOrd="4" destOrd="0" parTransId="{37A4F006-904D-4030-97C7-5F155C3196AE}" sibTransId="{6F673D3E-3A39-48E5-A5C0-4EAACAE0113D}"/>
    <dgm:cxn modelId="{1740C162-03A5-4C51-AFB4-2DA5803C0149}" type="presOf" srcId="{192D3268-8012-4015-B035-946B1F17954E}" destId="{24E80361-DA83-4089-92BA-A8594984FA47}" srcOrd="0" destOrd="0" presId="urn:microsoft.com/office/officeart/2005/8/layout/chevron1"/>
    <dgm:cxn modelId="{D598D952-015F-43A0-8422-DD30BBD78048}" type="presOf" srcId="{5B4D3256-9CE4-4A3A-9B09-2C6DCA6342EC}" destId="{E3585227-FF56-4A59-9DB4-28FBD1A773D7}" srcOrd="0" destOrd="0" presId="urn:microsoft.com/office/officeart/2005/8/layout/chevron1"/>
    <dgm:cxn modelId="{69D13278-97D9-4676-8DA1-040E2FAA3321}" type="presOf" srcId="{E4205C60-DE73-4006-B39E-874DA392FDC0}" destId="{E489F167-B768-4734-ACF6-E1C02370115D}" srcOrd="0" destOrd="0" presId="urn:microsoft.com/office/officeart/2005/8/layout/chevron1"/>
    <dgm:cxn modelId="{C85CE68D-80F9-4638-81B3-6D36C71E66DE}" srcId="{B702F9D6-F004-43B6-BB21-767FA170CA0B}" destId="{E4205C60-DE73-4006-B39E-874DA392FDC0}" srcOrd="3" destOrd="0" parTransId="{BDE6C2FF-36C1-4CC4-A3EF-97D56F2921E0}" sibTransId="{0998A64F-E63A-4034-9661-7B7D3AA51446}"/>
    <dgm:cxn modelId="{82685D95-79C4-4AC5-A44A-060DD2C89CA2}" type="presOf" srcId="{73485919-E492-42B2-ACF6-0DECA6C0558B}" destId="{15FBC538-E435-425B-97E6-E5B49EE15F5A}" srcOrd="0" destOrd="0" presId="urn:microsoft.com/office/officeart/2005/8/layout/chevron1"/>
    <dgm:cxn modelId="{0C736C9A-2162-4E34-833F-2A81B79E5358}" type="presOf" srcId="{244AE8A9-BF82-4776-A4AE-494E853B754C}" destId="{1EEB4B0F-E221-4CFF-A77C-D5C3D69AB1C2}" srcOrd="0" destOrd="0" presId="urn:microsoft.com/office/officeart/2005/8/layout/chevron1"/>
    <dgm:cxn modelId="{F35FB49A-FDF4-4E1E-85D1-DC64380D03D0}" type="presOf" srcId="{B702F9D6-F004-43B6-BB21-767FA170CA0B}" destId="{D5F1E109-A68A-4819-9733-CD4E2C0469B9}" srcOrd="0" destOrd="0" presId="urn:microsoft.com/office/officeart/2005/8/layout/chevron1"/>
    <dgm:cxn modelId="{56A7B0C1-3803-442F-9AD5-ACA43A4C93CD}" srcId="{B702F9D6-F004-43B6-BB21-767FA170CA0B}" destId="{73485919-E492-42B2-ACF6-0DECA6C0558B}" srcOrd="2" destOrd="0" parTransId="{938D9BB5-3F65-41E5-BBFA-1CEBC2C7F7D3}" sibTransId="{A7AB40D7-21E6-4171-B445-CCC489C18C98}"/>
    <dgm:cxn modelId="{EB9EECF6-6CAA-4AFE-A7FF-21B88B42A5FE}" srcId="{B702F9D6-F004-43B6-BB21-767FA170CA0B}" destId="{192D3268-8012-4015-B035-946B1F17954E}" srcOrd="1" destOrd="0" parTransId="{EB2E69FA-0B4B-42EC-9FA5-C24F077D6047}" sibTransId="{C3A893C5-303D-4E17-BB5B-E03C17757770}"/>
    <dgm:cxn modelId="{6C701630-3F3E-46B6-B50D-93ABD5C73282}" type="presParOf" srcId="{D5F1E109-A68A-4819-9733-CD4E2C0469B9}" destId="{E3585227-FF56-4A59-9DB4-28FBD1A773D7}" srcOrd="0" destOrd="0" presId="urn:microsoft.com/office/officeart/2005/8/layout/chevron1"/>
    <dgm:cxn modelId="{9B7558F6-05FA-4DE7-B54A-16847517E413}" type="presParOf" srcId="{D5F1E109-A68A-4819-9733-CD4E2C0469B9}" destId="{EF5F1C54-CD1D-4B8D-910B-5CBE5BAC4700}" srcOrd="1" destOrd="0" presId="urn:microsoft.com/office/officeart/2005/8/layout/chevron1"/>
    <dgm:cxn modelId="{E5095FBE-FB4D-4B27-A1A7-6DE995AF5DCF}" type="presParOf" srcId="{D5F1E109-A68A-4819-9733-CD4E2C0469B9}" destId="{24E80361-DA83-4089-92BA-A8594984FA47}" srcOrd="2" destOrd="0" presId="urn:microsoft.com/office/officeart/2005/8/layout/chevron1"/>
    <dgm:cxn modelId="{FB750EFC-EAD6-4A46-ADC4-6B87C310B96C}" type="presParOf" srcId="{D5F1E109-A68A-4819-9733-CD4E2C0469B9}" destId="{0D3C1AD7-95B4-42CD-8D3E-8E72EE70EA3C}" srcOrd="3" destOrd="0" presId="urn:microsoft.com/office/officeart/2005/8/layout/chevron1"/>
    <dgm:cxn modelId="{FFD7436F-4FF9-479A-A633-1313F9215CCB}" type="presParOf" srcId="{D5F1E109-A68A-4819-9733-CD4E2C0469B9}" destId="{15FBC538-E435-425B-97E6-E5B49EE15F5A}" srcOrd="4" destOrd="0" presId="urn:microsoft.com/office/officeart/2005/8/layout/chevron1"/>
    <dgm:cxn modelId="{C2003B59-69A1-423A-89A5-985E53DE8A88}" type="presParOf" srcId="{D5F1E109-A68A-4819-9733-CD4E2C0469B9}" destId="{EE9EDB83-4466-40BF-B35E-B44C6A181030}" srcOrd="5" destOrd="0" presId="urn:microsoft.com/office/officeart/2005/8/layout/chevron1"/>
    <dgm:cxn modelId="{5ABAA655-441B-462F-B1C5-9EE39D6A4657}" type="presParOf" srcId="{D5F1E109-A68A-4819-9733-CD4E2C0469B9}" destId="{E489F167-B768-4734-ACF6-E1C02370115D}" srcOrd="6" destOrd="0" presId="urn:microsoft.com/office/officeart/2005/8/layout/chevron1"/>
    <dgm:cxn modelId="{BF36F04B-4627-4828-99E3-15AF56BB15DF}" type="presParOf" srcId="{D5F1E109-A68A-4819-9733-CD4E2C0469B9}" destId="{3B359D10-FF90-45F3-8362-CCBCDC13EBC7}" srcOrd="7" destOrd="0" presId="urn:microsoft.com/office/officeart/2005/8/layout/chevron1"/>
    <dgm:cxn modelId="{7BBE801A-834D-458A-800A-B9AC0DA5B2CD}" type="presParOf" srcId="{D5F1E109-A68A-4819-9733-CD4E2C0469B9}" destId="{1EEB4B0F-E221-4CFF-A77C-D5C3D69AB1C2}"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1529D952-0B8F-4D75-A273-77F4AB289E7D}"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D5805B8C-01A5-4F6C-A3C2-46872931370B}">
      <dgm:prSet phldrT="[Text]"/>
      <dgm:spPr>
        <a:solidFill>
          <a:schemeClr val="tx1"/>
        </a:solidFill>
      </dgm:spPr>
      <dgm:t>
        <a:bodyPr/>
        <a:lstStyle/>
        <a:p>
          <a:r>
            <a:rPr lang="en-US" dirty="0"/>
            <a:t>Permit</a:t>
          </a:r>
        </a:p>
      </dgm:t>
    </dgm:pt>
    <dgm:pt modelId="{8EDC10C4-0F92-4ED0-A35D-905F878F7EA0}" type="parTrans" cxnId="{3C72E902-0145-43D3-9B5F-7BFE0FD3C445}">
      <dgm:prSet/>
      <dgm:spPr/>
      <dgm:t>
        <a:bodyPr/>
        <a:lstStyle/>
        <a:p>
          <a:endParaRPr lang="en-US"/>
        </a:p>
      </dgm:t>
    </dgm:pt>
    <dgm:pt modelId="{5D38E146-937B-4427-A1DA-F9A2ECBEDEB5}" type="sibTrans" cxnId="{3C72E902-0145-43D3-9B5F-7BFE0FD3C445}">
      <dgm:prSet/>
      <dgm:spPr/>
      <dgm:t>
        <a:bodyPr/>
        <a:lstStyle/>
        <a:p>
          <a:endParaRPr lang="en-US"/>
        </a:p>
      </dgm:t>
    </dgm:pt>
    <dgm:pt modelId="{5C06BBC8-629D-4159-8EB1-C349CA810DAC}">
      <dgm:prSet phldrT="[Text]"/>
      <dgm:spPr>
        <a:solidFill>
          <a:schemeClr val="tx1"/>
        </a:solidFill>
      </dgm:spPr>
      <dgm:t>
        <a:bodyPr/>
        <a:lstStyle/>
        <a:p>
          <a:r>
            <a:rPr lang="en-US" dirty="0"/>
            <a:t>Inspections</a:t>
          </a:r>
        </a:p>
      </dgm:t>
    </dgm:pt>
    <dgm:pt modelId="{F788235B-DB39-412C-92CA-F1317407BEA5}" type="parTrans" cxnId="{FECFFD4B-9123-44BD-B1D9-48E1A44F1C91}">
      <dgm:prSet/>
      <dgm:spPr/>
      <dgm:t>
        <a:bodyPr/>
        <a:lstStyle/>
        <a:p>
          <a:endParaRPr lang="en-US"/>
        </a:p>
      </dgm:t>
    </dgm:pt>
    <dgm:pt modelId="{8DA08B1B-6551-4AF8-ACD5-3CA0635B1A2B}" type="sibTrans" cxnId="{FECFFD4B-9123-44BD-B1D9-48E1A44F1C91}">
      <dgm:prSet/>
      <dgm:spPr/>
      <dgm:t>
        <a:bodyPr/>
        <a:lstStyle/>
        <a:p>
          <a:endParaRPr lang="en-US"/>
        </a:p>
      </dgm:t>
    </dgm:pt>
    <dgm:pt modelId="{E1DCA598-69F4-4339-A436-36AA06D83F28}">
      <dgm:prSet phldrT="[Text]"/>
      <dgm:spPr>
        <a:solidFill>
          <a:schemeClr val="tx1"/>
        </a:solidFill>
      </dgm:spPr>
      <dgm:t>
        <a:bodyPr/>
        <a:lstStyle/>
        <a:p>
          <a:r>
            <a:rPr lang="en-US" dirty="0"/>
            <a:t>Notes</a:t>
          </a:r>
        </a:p>
      </dgm:t>
    </dgm:pt>
    <dgm:pt modelId="{DBD20503-34B7-4453-A422-463019BF9547}" type="parTrans" cxnId="{3FE4FFAF-86A3-42B6-A59B-C538BA11A37E}">
      <dgm:prSet/>
      <dgm:spPr/>
      <dgm:t>
        <a:bodyPr/>
        <a:lstStyle/>
        <a:p>
          <a:endParaRPr lang="en-US"/>
        </a:p>
      </dgm:t>
    </dgm:pt>
    <dgm:pt modelId="{B315E8CF-CB9D-459D-923D-49331B03294F}" type="sibTrans" cxnId="{3FE4FFAF-86A3-42B6-A59B-C538BA11A37E}">
      <dgm:prSet/>
      <dgm:spPr/>
      <dgm:t>
        <a:bodyPr/>
        <a:lstStyle/>
        <a:p>
          <a:endParaRPr lang="en-US"/>
        </a:p>
      </dgm:t>
    </dgm:pt>
    <dgm:pt modelId="{672485CB-69CF-4A3A-9521-C803964130DD}">
      <dgm:prSet phldrT="[Text]"/>
      <dgm:spPr>
        <a:solidFill>
          <a:schemeClr val="tx1"/>
        </a:solidFill>
      </dgm:spPr>
      <dgm:t>
        <a:bodyPr/>
        <a:lstStyle/>
        <a:p>
          <a:r>
            <a:rPr lang="en-US" dirty="0"/>
            <a:t>Plans</a:t>
          </a:r>
        </a:p>
      </dgm:t>
    </dgm:pt>
    <dgm:pt modelId="{B1A4E967-13E1-4554-B20A-378271B272BF}" type="parTrans" cxnId="{FAC071FE-6EDC-47A2-B4FC-E6631732D42B}">
      <dgm:prSet/>
      <dgm:spPr/>
      <dgm:t>
        <a:bodyPr/>
        <a:lstStyle/>
        <a:p>
          <a:endParaRPr lang="en-US"/>
        </a:p>
      </dgm:t>
    </dgm:pt>
    <dgm:pt modelId="{57EB7290-29C2-4882-8B96-3CE2A47F69DC}" type="sibTrans" cxnId="{FAC071FE-6EDC-47A2-B4FC-E6631732D42B}">
      <dgm:prSet/>
      <dgm:spPr/>
      <dgm:t>
        <a:bodyPr/>
        <a:lstStyle/>
        <a:p>
          <a:endParaRPr lang="en-US"/>
        </a:p>
      </dgm:t>
    </dgm:pt>
    <dgm:pt modelId="{98330B3D-F42B-4C09-A781-3490C96F5670}">
      <dgm:prSet phldrT="[Text]"/>
      <dgm:spPr>
        <a:solidFill>
          <a:schemeClr val="tx1"/>
        </a:solidFill>
      </dgm:spPr>
      <dgm:t>
        <a:bodyPr/>
        <a:lstStyle/>
        <a:p>
          <a:r>
            <a:rPr lang="en-US" dirty="0"/>
            <a:t>Building Owners</a:t>
          </a:r>
        </a:p>
      </dgm:t>
    </dgm:pt>
    <dgm:pt modelId="{FB761F75-77F6-4B4B-B4EB-09CED15BD5C5}" type="parTrans" cxnId="{AA3415C9-AF8D-4631-861F-6B27DCE7D9A6}">
      <dgm:prSet/>
      <dgm:spPr/>
      <dgm:t>
        <a:bodyPr/>
        <a:lstStyle/>
        <a:p>
          <a:endParaRPr lang="en-US"/>
        </a:p>
      </dgm:t>
    </dgm:pt>
    <dgm:pt modelId="{2810163B-CB5A-4785-8050-29EAA32200AF}" type="sibTrans" cxnId="{AA3415C9-AF8D-4631-861F-6B27DCE7D9A6}">
      <dgm:prSet/>
      <dgm:spPr/>
      <dgm:t>
        <a:bodyPr/>
        <a:lstStyle/>
        <a:p>
          <a:endParaRPr lang="en-US"/>
        </a:p>
      </dgm:t>
    </dgm:pt>
    <dgm:pt modelId="{DEEBE23E-274C-4EC0-90DF-7C9E1E1AD1CF}" type="pres">
      <dgm:prSet presAssocID="{1529D952-0B8F-4D75-A273-77F4AB289E7D}" presName="Name0" presStyleCnt="0">
        <dgm:presLayoutVars>
          <dgm:chMax val="1"/>
          <dgm:chPref val="1"/>
          <dgm:dir/>
          <dgm:animOne val="branch"/>
          <dgm:animLvl val="lvl"/>
        </dgm:presLayoutVars>
      </dgm:prSet>
      <dgm:spPr/>
    </dgm:pt>
    <dgm:pt modelId="{7182B1F5-F269-4983-AC60-6C25DA988BDA}" type="pres">
      <dgm:prSet presAssocID="{D5805B8C-01A5-4F6C-A3C2-46872931370B}" presName="singleCycle" presStyleCnt="0"/>
      <dgm:spPr/>
    </dgm:pt>
    <dgm:pt modelId="{11ED66FE-312B-45D3-830F-5D0D2205E12D}" type="pres">
      <dgm:prSet presAssocID="{D5805B8C-01A5-4F6C-A3C2-46872931370B}" presName="singleCenter" presStyleLbl="node1" presStyleIdx="0" presStyleCnt="5">
        <dgm:presLayoutVars>
          <dgm:chMax val="7"/>
          <dgm:chPref val="7"/>
        </dgm:presLayoutVars>
      </dgm:prSet>
      <dgm:spPr/>
    </dgm:pt>
    <dgm:pt modelId="{2FCEC2AF-5ACC-47BF-A6F8-62C638D8EAC6}" type="pres">
      <dgm:prSet presAssocID="{F788235B-DB39-412C-92CA-F1317407BEA5}" presName="Name56" presStyleLbl="parChTrans1D2" presStyleIdx="0" presStyleCnt="4"/>
      <dgm:spPr/>
    </dgm:pt>
    <dgm:pt modelId="{1BB9FC50-EDF4-42BB-A715-8DE6888DAC42}" type="pres">
      <dgm:prSet presAssocID="{5C06BBC8-629D-4159-8EB1-C349CA810DAC}" presName="text0" presStyleLbl="node1" presStyleIdx="1" presStyleCnt="5" custScaleX="140200" custScaleY="138198">
        <dgm:presLayoutVars>
          <dgm:bulletEnabled val="1"/>
        </dgm:presLayoutVars>
      </dgm:prSet>
      <dgm:spPr/>
    </dgm:pt>
    <dgm:pt modelId="{D6E6DB6E-5646-4357-A8E3-0289B97B3EFC}" type="pres">
      <dgm:prSet presAssocID="{DBD20503-34B7-4453-A422-463019BF9547}" presName="Name56" presStyleLbl="parChTrans1D2" presStyleIdx="1" presStyleCnt="4"/>
      <dgm:spPr/>
    </dgm:pt>
    <dgm:pt modelId="{6A95B7B1-998D-4369-A82C-CB19630D5A29}" type="pres">
      <dgm:prSet presAssocID="{E1DCA598-69F4-4339-A436-36AA06D83F28}" presName="text0" presStyleLbl="node1" presStyleIdx="2" presStyleCnt="5" custScaleX="140200" custScaleY="138198">
        <dgm:presLayoutVars>
          <dgm:bulletEnabled val="1"/>
        </dgm:presLayoutVars>
      </dgm:prSet>
      <dgm:spPr/>
    </dgm:pt>
    <dgm:pt modelId="{0025F4A2-0FD8-4D6F-B465-A11F067FE47A}" type="pres">
      <dgm:prSet presAssocID="{B1A4E967-13E1-4554-B20A-378271B272BF}" presName="Name56" presStyleLbl="parChTrans1D2" presStyleIdx="2" presStyleCnt="4"/>
      <dgm:spPr/>
    </dgm:pt>
    <dgm:pt modelId="{E715835E-1F9E-4F31-8F0F-043F46318E3D}" type="pres">
      <dgm:prSet presAssocID="{672485CB-69CF-4A3A-9521-C803964130DD}" presName="text0" presStyleLbl="node1" presStyleIdx="3" presStyleCnt="5" custScaleX="140200" custScaleY="138198">
        <dgm:presLayoutVars>
          <dgm:bulletEnabled val="1"/>
        </dgm:presLayoutVars>
      </dgm:prSet>
      <dgm:spPr/>
    </dgm:pt>
    <dgm:pt modelId="{DD84D789-32F4-40DC-BFB0-50B35AD3C855}" type="pres">
      <dgm:prSet presAssocID="{FB761F75-77F6-4B4B-B4EB-09CED15BD5C5}" presName="Name56" presStyleLbl="parChTrans1D2" presStyleIdx="3" presStyleCnt="4"/>
      <dgm:spPr/>
    </dgm:pt>
    <dgm:pt modelId="{B13B8583-A8DD-4F03-913A-58E0D4BE69D6}" type="pres">
      <dgm:prSet presAssocID="{98330B3D-F42B-4C09-A781-3490C96F5670}" presName="text0" presStyleLbl="node1" presStyleIdx="4" presStyleCnt="5" custScaleX="140200" custScaleY="138198">
        <dgm:presLayoutVars>
          <dgm:bulletEnabled val="1"/>
        </dgm:presLayoutVars>
      </dgm:prSet>
      <dgm:spPr/>
    </dgm:pt>
  </dgm:ptLst>
  <dgm:cxnLst>
    <dgm:cxn modelId="{3C72E902-0145-43D3-9B5F-7BFE0FD3C445}" srcId="{1529D952-0B8F-4D75-A273-77F4AB289E7D}" destId="{D5805B8C-01A5-4F6C-A3C2-46872931370B}" srcOrd="0" destOrd="0" parTransId="{8EDC10C4-0F92-4ED0-A35D-905F878F7EA0}" sibTransId="{5D38E146-937B-4427-A1DA-F9A2ECBEDEB5}"/>
    <dgm:cxn modelId="{749E0413-3E33-47C0-A1F3-F2CCBD8BDF50}" type="presOf" srcId="{5C06BBC8-629D-4159-8EB1-C349CA810DAC}" destId="{1BB9FC50-EDF4-42BB-A715-8DE6888DAC42}" srcOrd="0" destOrd="0" presId="urn:microsoft.com/office/officeart/2008/layout/RadialCluster"/>
    <dgm:cxn modelId="{75DC0065-8345-45BD-9415-67B3771E4F43}" type="presOf" srcId="{E1DCA598-69F4-4339-A436-36AA06D83F28}" destId="{6A95B7B1-998D-4369-A82C-CB19630D5A29}" srcOrd="0" destOrd="0" presId="urn:microsoft.com/office/officeart/2008/layout/RadialCluster"/>
    <dgm:cxn modelId="{FECFFD4B-9123-44BD-B1D9-48E1A44F1C91}" srcId="{D5805B8C-01A5-4F6C-A3C2-46872931370B}" destId="{5C06BBC8-629D-4159-8EB1-C349CA810DAC}" srcOrd="0" destOrd="0" parTransId="{F788235B-DB39-412C-92CA-F1317407BEA5}" sibTransId="{8DA08B1B-6551-4AF8-ACD5-3CA0635B1A2B}"/>
    <dgm:cxn modelId="{96688A4F-5D75-4485-9568-E30302F1FE91}" type="presOf" srcId="{FB761F75-77F6-4B4B-B4EB-09CED15BD5C5}" destId="{DD84D789-32F4-40DC-BFB0-50B35AD3C855}" srcOrd="0" destOrd="0" presId="urn:microsoft.com/office/officeart/2008/layout/RadialCluster"/>
    <dgm:cxn modelId="{0573B573-CB59-43CB-B862-60BC0B3A4BFA}" type="presOf" srcId="{DBD20503-34B7-4453-A422-463019BF9547}" destId="{D6E6DB6E-5646-4357-A8E3-0289B97B3EFC}" srcOrd="0" destOrd="0" presId="urn:microsoft.com/office/officeart/2008/layout/RadialCluster"/>
    <dgm:cxn modelId="{2523C955-37DB-49BC-A7CF-26E1C0144267}" type="presOf" srcId="{672485CB-69CF-4A3A-9521-C803964130DD}" destId="{E715835E-1F9E-4F31-8F0F-043F46318E3D}" srcOrd="0" destOrd="0" presId="urn:microsoft.com/office/officeart/2008/layout/RadialCluster"/>
    <dgm:cxn modelId="{DADB5493-4D33-42E1-B57C-E275143502BD}" type="presOf" srcId="{98330B3D-F42B-4C09-A781-3490C96F5670}" destId="{B13B8583-A8DD-4F03-913A-58E0D4BE69D6}" srcOrd="0" destOrd="0" presId="urn:microsoft.com/office/officeart/2008/layout/RadialCluster"/>
    <dgm:cxn modelId="{091CA79B-55D7-405F-BCD6-E222D21F1A5A}" type="presOf" srcId="{1529D952-0B8F-4D75-A273-77F4AB289E7D}" destId="{DEEBE23E-274C-4EC0-90DF-7C9E1E1AD1CF}" srcOrd="0" destOrd="0" presId="urn:microsoft.com/office/officeart/2008/layout/RadialCluster"/>
    <dgm:cxn modelId="{912DD2A3-8732-4A06-863D-F409AA4CA79C}" type="presOf" srcId="{F788235B-DB39-412C-92CA-F1317407BEA5}" destId="{2FCEC2AF-5ACC-47BF-A6F8-62C638D8EAC6}" srcOrd="0" destOrd="0" presId="urn:microsoft.com/office/officeart/2008/layout/RadialCluster"/>
    <dgm:cxn modelId="{5C8659AA-3511-4522-B71E-CBE60F335C49}" type="presOf" srcId="{B1A4E967-13E1-4554-B20A-378271B272BF}" destId="{0025F4A2-0FD8-4D6F-B465-A11F067FE47A}" srcOrd="0" destOrd="0" presId="urn:microsoft.com/office/officeart/2008/layout/RadialCluster"/>
    <dgm:cxn modelId="{3FE4FFAF-86A3-42B6-A59B-C538BA11A37E}" srcId="{D5805B8C-01A5-4F6C-A3C2-46872931370B}" destId="{E1DCA598-69F4-4339-A436-36AA06D83F28}" srcOrd="1" destOrd="0" parTransId="{DBD20503-34B7-4453-A422-463019BF9547}" sibTransId="{B315E8CF-CB9D-459D-923D-49331B03294F}"/>
    <dgm:cxn modelId="{AA3415C9-AF8D-4631-861F-6B27DCE7D9A6}" srcId="{D5805B8C-01A5-4F6C-A3C2-46872931370B}" destId="{98330B3D-F42B-4C09-A781-3490C96F5670}" srcOrd="3" destOrd="0" parTransId="{FB761F75-77F6-4B4B-B4EB-09CED15BD5C5}" sibTransId="{2810163B-CB5A-4785-8050-29EAA32200AF}"/>
    <dgm:cxn modelId="{64FEFCDC-5158-481F-933F-9AD4D070A66A}" type="presOf" srcId="{D5805B8C-01A5-4F6C-A3C2-46872931370B}" destId="{11ED66FE-312B-45D3-830F-5D0D2205E12D}" srcOrd="0" destOrd="0" presId="urn:microsoft.com/office/officeart/2008/layout/RadialCluster"/>
    <dgm:cxn modelId="{FAC071FE-6EDC-47A2-B4FC-E6631732D42B}" srcId="{D5805B8C-01A5-4F6C-A3C2-46872931370B}" destId="{672485CB-69CF-4A3A-9521-C803964130DD}" srcOrd="2" destOrd="0" parTransId="{B1A4E967-13E1-4554-B20A-378271B272BF}" sibTransId="{57EB7290-29C2-4882-8B96-3CE2A47F69DC}"/>
    <dgm:cxn modelId="{DF63554C-4E4E-4FF8-925B-6EAAA23B3A4C}" type="presParOf" srcId="{DEEBE23E-274C-4EC0-90DF-7C9E1E1AD1CF}" destId="{7182B1F5-F269-4983-AC60-6C25DA988BDA}" srcOrd="0" destOrd="0" presId="urn:microsoft.com/office/officeart/2008/layout/RadialCluster"/>
    <dgm:cxn modelId="{6F39636F-37C5-49AA-9710-3681814172A1}" type="presParOf" srcId="{7182B1F5-F269-4983-AC60-6C25DA988BDA}" destId="{11ED66FE-312B-45D3-830F-5D0D2205E12D}" srcOrd="0" destOrd="0" presId="urn:microsoft.com/office/officeart/2008/layout/RadialCluster"/>
    <dgm:cxn modelId="{E9B3B6D2-0D90-40BD-AE6C-3FD820E3044A}" type="presParOf" srcId="{7182B1F5-F269-4983-AC60-6C25DA988BDA}" destId="{2FCEC2AF-5ACC-47BF-A6F8-62C638D8EAC6}" srcOrd="1" destOrd="0" presId="urn:microsoft.com/office/officeart/2008/layout/RadialCluster"/>
    <dgm:cxn modelId="{1E57B7BF-8773-4E2C-9BD9-199CCAB5A866}" type="presParOf" srcId="{7182B1F5-F269-4983-AC60-6C25DA988BDA}" destId="{1BB9FC50-EDF4-42BB-A715-8DE6888DAC42}" srcOrd="2" destOrd="0" presId="urn:microsoft.com/office/officeart/2008/layout/RadialCluster"/>
    <dgm:cxn modelId="{49067593-BCD4-434D-8A84-5A355D3523A7}" type="presParOf" srcId="{7182B1F5-F269-4983-AC60-6C25DA988BDA}" destId="{D6E6DB6E-5646-4357-A8E3-0289B97B3EFC}" srcOrd="3" destOrd="0" presId="urn:microsoft.com/office/officeart/2008/layout/RadialCluster"/>
    <dgm:cxn modelId="{DB6E27CD-2039-4A86-B07B-591EABE53F10}" type="presParOf" srcId="{7182B1F5-F269-4983-AC60-6C25DA988BDA}" destId="{6A95B7B1-998D-4369-A82C-CB19630D5A29}" srcOrd="4" destOrd="0" presId="urn:microsoft.com/office/officeart/2008/layout/RadialCluster"/>
    <dgm:cxn modelId="{A4261BFC-15BD-4C95-A370-69A9B21F4BFC}" type="presParOf" srcId="{7182B1F5-F269-4983-AC60-6C25DA988BDA}" destId="{0025F4A2-0FD8-4D6F-B465-A11F067FE47A}" srcOrd="5" destOrd="0" presId="urn:microsoft.com/office/officeart/2008/layout/RadialCluster"/>
    <dgm:cxn modelId="{63DCFDDF-8324-422B-8747-0B1AD27705D5}" type="presParOf" srcId="{7182B1F5-F269-4983-AC60-6C25DA988BDA}" destId="{E715835E-1F9E-4F31-8F0F-043F46318E3D}" srcOrd="6" destOrd="0" presId="urn:microsoft.com/office/officeart/2008/layout/RadialCluster"/>
    <dgm:cxn modelId="{D5CF5923-B66D-4007-B5BD-D7CCF47BB125}" type="presParOf" srcId="{7182B1F5-F269-4983-AC60-6C25DA988BDA}" destId="{DD84D789-32F4-40DC-BFB0-50B35AD3C855}" srcOrd="7" destOrd="0" presId="urn:microsoft.com/office/officeart/2008/layout/RadialCluster"/>
    <dgm:cxn modelId="{CB71F46B-F11B-4AED-9295-DFB08024BFF1}" type="presParOf" srcId="{7182B1F5-F269-4983-AC60-6C25DA988BDA}" destId="{B13B8583-A8DD-4F03-913A-58E0D4BE69D6}" srcOrd="8" destOrd="0" presId="urn:microsoft.com/office/officeart/2008/layout/RadialCluster"/>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585227-FF56-4A59-9DB4-28FBD1A773D7}">
      <dsp:nvSpPr>
        <dsp:cNvPr id="0" name=""/>
        <dsp:cNvSpPr/>
      </dsp:nvSpPr>
      <dsp:spPr>
        <a:xfrm>
          <a:off x="2765" y="659792"/>
          <a:ext cx="2461679" cy="984671"/>
        </a:xfrm>
        <a:prstGeom prst="chevron">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Build the Data Model</a:t>
          </a:r>
        </a:p>
      </dsp:txBody>
      <dsp:txXfrm>
        <a:off x="495101" y="659792"/>
        <a:ext cx="1477008" cy="984671"/>
      </dsp:txXfrm>
    </dsp:sp>
    <dsp:sp modelId="{24E80361-DA83-4089-92BA-A8594984FA47}">
      <dsp:nvSpPr>
        <dsp:cNvPr id="0" name=""/>
        <dsp:cNvSpPr/>
      </dsp:nvSpPr>
      <dsp:spPr>
        <a:xfrm>
          <a:off x="2218277" y="659792"/>
          <a:ext cx="2461679" cy="984671"/>
        </a:xfrm>
        <a:prstGeom prst="chevron">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Create Forms, Views and Dashboards</a:t>
          </a:r>
        </a:p>
      </dsp:txBody>
      <dsp:txXfrm>
        <a:off x="2710613" y="659792"/>
        <a:ext cx="1477008" cy="984671"/>
      </dsp:txXfrm>
    </dsp:sp>
    <dsp:sp modelId="{15FBC538-E435-425B-97E6-E5B49EE15F5A}">
      <dsp:nvSpPr>
        <dsp:cNvPr id="0" name=""/>
        <dsp:cNvSpPr/>
      </dsp:nvSpPr>
      <dsp:spPr>
        <a:xfrm>
          <a:off x="4433789" y="659792"/>
          <a:ext cx="2461679" cy="984671"/>
        </a:xfrm>
        <a:prstGeom prst="chevron">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Build Business Rules</a:t>
          </a:r>
        </a:p>
      </dsp:txBody>
      <dsp:txXfrm>
        <a:off x="4926125" y="659792"/>
        <a:ext cx="1477008" cy="984671"/>
      </dsp:txXfrm>
    </dsp:sp>
    <dsp:sp modelId="{E489F167-B768-4734-ACF6-E1C02370115D}">
      <dsp:nvSpPr>
        <dsp:cNvPr id="0" name=""/>
        <dsp:cNvSpPr/>
      </dsp:nvSpPr>
      <dsp:spPr>
        <a:xfrm>
          <a:off x="6649301" y="659792"/>
          <a:ext cx="2461679" cy="984671"/>
        </a:xfrm>
        <a:prstGeom prst="chevron">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Build Process Flows</a:t>
          </a:r>
        </a:p>
      </dsp:txBody>
      <dsp:txXfrm>
        <a:off x="7141637" y="659792"/>
        <a:ext cx="1477008" cy="984671"/>
      </dsp:txXfrm>
    </dsp:sp>
    <dsp:sp modelId="{1EEB4B0F-E221-4CFF-A77C-D5C3D69AB1C2}">
      <dsp:nvSpPr>
        <dsp:cNvPr id="0" name=""/>
        <dsp:cNvSpPr/>
      </dsp:nvSpPr>
      <dsp:spPr>
        <a:xfrm>
          <a:off x="8864813" y="659792"/>
          <a:ext cx="2461679" cy="984671"/>
        </a:xfrm>
        <a:prstGeom prst="chevron">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Compose the App</a:t>
          </a:r>
        </a:p>
      </dsp:txBody>
      <dsp:txXfrm>
        <a:off x="9357149" y="659792"/>
        <a:ext cx="1477008" cy="9846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ED66FE-312B-45D3-830F-5D0D2205E12D}">
      <dsp:nvSpPr>
        <dsp:cNvPr id="0" name=""/>
        <dsp:cNvSpPr/>
      </dsp:nvSpPr>
      <dsp:spPr>
        <a:xfrm>
          <a:off x="642583" y="628874"/>
          <a:ext cx="539035" cy="539035"/>
        </a:xfrm>
        <a:prstGeom prst="roundRect">
          <a:avLst/>
        </a:prstGeom>
        <a:solidFill>
          <a:schemeClr val="tx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kern="1200" dirty="0"/>
            <a:t>Permit</a:t>
          </a:r>
        </a:p>
      </dsp:txBody>
      <dsp:txXfrm>
        <a:off x="668897" y="655188"/>
        <a:ext cx="486407" cy="486407"/>
      </dsp:txXfrm>
    </dsp:sp>
    <dsp:sp modelId="{2FCEC2AF-5ACC-47BF-A6F8-62C638D8EAC6}">
      <dsp:nvSpPr>
        <dsp:cNvPr id="0" name=""/>
        <dsp:cNvSpPr/>
      </dsp:nvSpPr>
      <dsp:spPr>
        <a:xfrm rot="16200000">
          <a:off x="812806" y="529579"/>
          <a:ext cx="198589" cy="0"/>
        </a:xfrm>
        <a:custGeom>
          <a:avLst/>
          <a:gdLst/>
          <a:ahLst/>
          <a:cxnLst/>
          <a:rect l="0" t="0" r="0" b="0"/>
          <a:pathLst>
            <a:path>
              <a:moveTo>
                <a:pt x="0" y="0"/>
              </a:moveTo>
              <a:lnTo>
                <a:pt x="198589"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B9FC50-EDF4-42BB-A715-8DE6888DAC42}">
      <dsp:nvSpPr>
        <dsp:cNvPr id="0" name=""/>
        <dsp:cNvSpPr/>
      </dsp:nvSpPr>
      <dsp:spPr>
        <a:xfrm>
          <a:off x="658932" y="-68822"/>
          <a:ext cx="506337" cy="499107"/>
        </a:xfrm>
        <a:prstGeom prst="roundRect">
          <a:avLst/>
        </a:prstGeom>
        <a:solidFill>
          <a:schemeClr val="tx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266700">
            <a:lnSpc>
              <a:spcPct val="90000"/>
            </a:lnSpc>
            <a:spcBef>
              <a:spcPct val="0"/>
            </a:spcBef>
            <a:spcAft>
              <a:spcPct val="35000"/>
            </a:spcAft>
            <a:buNone/>
          </a:pPr>
          <a:r>
            <a:rPr lang="en-US" sz="600" kern="1200" dirty="0"/>
            <a:t>Inspections</a:t>
          </a:r>
        </a:p>
      </dsp:txBody>
      <dsp:txXfrm>
        <a:off x="683296" y="-44458"/>
        <a:ext cx="457609" cy="450379"/>
      </dsp:txXfrm>
    </dsp:sp>
    <dsp:sp modelId="{D6E6DB6E-5646-4357-A8E3-0289B97B3EFC}">
      <dsp:nvSpPr>
        <dsp:cNvPr id="0" name=""/>
        <dsp:cNvSpPr/>
      </dsp:nvSpPr>
      <dsp:spPr>
        <a:xfrm>
          <a:off x="1181619" y="898391"/>
          <a:ext cx="194974" cy="0"/>
        </a:xfrm>
        <a:custGeom>
          <a:avLst/>
          <a:gdLst/>
          <a:ahLst/>
          <a:cxnLst/>
          <a:rect l="0" t="0" r="0" b="0"/>
          <a:pathLst>
            <a:path>
              <a:moveTo>
                <a:pt x="0" y="0"/>
              </a:moveTo>
              <a:lnTo>
                <a:pt x="194974"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95B7B1-998D-4369-A82C-CB19630D5A29}">
      <dsp:nvSpPr>
        <dsp:cNvPr id="0" name=""/>
        <dsp:cNvSpPr/>
      </dsp:nvSpPr>
      <dsp:spPr>
        <a:xfrm>
          <a:off x="1376593" y="648838"/>
          <a:ext cx="506337" cy="499107"/>
        </a:xfrm>
        <a:prstGeom prst="roundRect">
          <a:avLst/>
        </a:prstGeom>
        <a:solidFill>
          <a:schemeClr val="tx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kern="1200" dirty="0"/>
            <a:t>Notes</a:t>
          </a:r>
        </a:p>
      </dsp:txBody>
      <dsp:txXfrm>
        <a:off x="1400957" y="673202"/>
        <a:ext cx="457609" cy="450379"/>
      </dsp:txXfrm>
    </dsp:sp>
    <dsp:sp modelId="{0025F4A2-0FD8-4D6F-B465-A11F067FE47A}">
      <dsp:nvSpPr>
        <dsp:cNvPr id="0" name=""/>
        <dsp:cNvSpPr/>
      </dsp:nvSpPr>
      <dsp:spPr>
        <a:xfrm rot="5400000">
          <a:off x="812806" y="1267204"/>
          <a:ext cx="198589" cy="0"/>
        </a:xfrm>
        <a:custGeom>
          <a:avLst/>
          <a:gdLst/>
          <a:ahLst/>
          <a:cxnLst/>
          <a:rect l="0" t="0" r="0" b="0"/>
          <a:pathLst>
            <a:path>
              <a:moveTo>
                <a:pt x="0" y="0"/>
              </a:moveTo>
              <a:lnTo>
                <a:pt x="198589"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15835E-1F9E-4F31-8F0F-043F46318E3D}">
      <dsp:nvSpPr>
        <dsp:cNvPr id="0" name=""/>
        <dsp:cNvSpPr/>
      </dsp:nvSpPr>
      <dsp:spPr>
        <a:xfrm>
          <a:off x="658932" y="1366499"/>
          <a:ext cx="506337" cy="499107"/>
        </a:xfrm>
        <a:prstGeom prst="roundRect">
          <a:avLst/>
        </a:prstGeom>
        <a:solidFill>
          <a:schemeClr val="tx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577850">
            <a:lnSpc>
              <a:spcPct val="90000"/>
            </a:lnSpc>
            <a:spcBef>
              <a:spcPct val="0"/>
            </a:spcBef>
            <a:spcAft>
              <a:spcPct val="35000"/>
            </a:spcAft>
            <a:buNone/>
          </a:pPr>
          <a:r>
            <a:rPr lang="en-US" sz="1300" kern="1200" dirty="0"/>
            <a:t>Plans</a:t>
          </a:r>
        </a:p>
      </dsp:txBody>
      <dsp:txXfrm>
        <a:off x="683296" y="1390863"/>
        <a:ext cx="457609" cy="450379"/>
      </dsp:txXfrm>
    </dsp:sp>
    <dsp:sp modelId="{DD84D789-32F4-40DC-BFB0-50B35AD3C855}">
      <dsp:nvSpPr>
        <dsp:cNvPr id="0" name=""/>
        <dsp:cNvSpPr/>
      </dsp:nvSpPr>
      <dsp:spPr>
        <a:xfrm rot="10800000">
          <a:off x="447609" y="898392"/>
          <a:ext cx="194974" cy="0"/>
        </a:xfrm>
        <a:custGeom>
          <a:avLst/>
          <a:gdLst/>
          <a:ahLst/>
          <a:cxnLst/>
          <a:rect l="0" t="0" r="0" b="0"/>
          <a:pathLst>
            <a:path>
              <a:moveTo>
                <a:pt x="0" y="0"/>
              </a:moveTo>
              <a:lnTo>
                <a:pt x="194974"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3B8583-A8DD-4F03-913A-58E0D4BE69D6}">
      <dsp:nvSpPr>
        <dsp:cNvPr id="0" name=""/>
        <dsp:cNvSpPr/>
      </dsp:nvSpPr>
      <dsp:spPr>
        <a:xfrm>
          <a:off x="-58727" y="648838"/>
          <a:ext cx="506337" cy="499107"/>
        </a:xfrm>
        <a:prstGeom prst="roundRect">
          <a:avLst/>
        </a:prstGeom>
        <a:solidFill>
          <a:schemeClr val="tx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355600">
            <a:lnSpc>
              <a:spcPct val="90000"/>
            </a:lnSpc>
            <a:spcBef>
              <a:spcPct val="0"/>
            </a:spcBef>
            <a:spcAft>
              <a:spcPct val="35000"/>
            </a:spcAft>
            <a:buNone/>
          </a:pPr>
          <a:r>
            <a:rPr lang="en-US" sz="800" kern="1200" dirty="0"/>
            <a:t>Building Owners</a:t>
          </a:r>
        </a:p>
      </dsp:txBody>
      <dsp:txXfrm>
        <a:off x="-34363" y="673202"/>
        <a:ext cx="457609" cy="45037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8/31/2022 2:52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8/31/2022 2:46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lgn="l" rtl="0" eaLnBrk="1" fontAlgn="t" latinLnBrk="0" hangingPunct="1">
              <a:spcBef>
                <a:spcPts val="0"/>
              </a:spcBef>
              <a:spcAft>
                <a:spcPts val="0"/>
              </a:spcAft>
            </a:pPr>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algn="l" rtl="0" eaLnBrk="1" fontAlgn="t" latinLnBrk="0" hangingPunct="1">
              <a:spcBef>
                <a:spcPts val="0"/>
              </a:spcBef>
              <a:spcAft>
                <a:spcPts val="0"/>
              </a:spcAft>
            </a:pPr>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endParaRPr i="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2EF398-ADA1-49AA-A616-1AF64553FE49}" type="slidenum">
              <a:rPr lang="en-US" smtClean="0"/>
              <a:t>13</a:t>
            </a:fld>
            <a:endParaRPr lang="en-US"/>
          </a:p>
        </p:txBody>
      </p:sp>
    </p:spTree>
    <p:extLst>
      <p:ext uri="{BB962C8B-B14F-4D97-AF65-F5344CB8AC3E}">
        <p14:creationId xmlns:p14="http://schemas.microsoft.com/office/powerpoint/2010/main" val="341380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2EF398-ADA1-49AA-A616-1AF64553FE49}" type="slidenum">
              <a:rPr lang="en-US" smtClean="0"/>
              <a:t>14</a:t>
            </a:fld>
            <a:endParaRPr lang="en-US"/>
          </a:p>
        </p:txBody>
      </p:sp>
    </p:spTree>
    <p:extLst>
      <p:ext uri="{BB962C8B-B14F-4D97-AF65-F5344CB8AC3E}">
        <p14:creationId xmlns:p14="http://schemas.microsoft.com/office/powerpoint/2010/main" val="989815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2EF398-ADA1-49AA-A616-1AF64553FE49}" type="slidenum">
              <a:rPr lang="en-US" smtClean="0"/>
              <a:t>17</a:t>
            </a:fld>
            <a:endParaRPr lang="en-US"/>
          </a:p>
        </p:txBody>
      </p:sp>
    </p:spTree>
    <p:extLst>
      <p:ext uri="{BB962C8B-B14F-4D97-AF65-F5344CB8AC3E}">
        <p14:creationId xmlns:p14="http://schemas.microsoft.com/office/powerpoint/2010/main" val="754942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238748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8/31/2022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9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02EF398-ADA1-49AA-A616-1AF64553FE49}" type="slidenum">
              <a:rPr lang="en-US" smtClean="0"/>
              <a:t>3</a:t>
            </a:fld>
            <a:endParaRPr lang="en-US"/>
          </a:p>
        </p:txBody>
      </p:sp>
    </p:spTree>
    <p:extLst>
      <p:ext uri="{BB962C8B-B14F-4D97-AF65-F5344CB8AC3E}">
        <p14:creationId xmlns:p14="http://schemas.microsoft.com/office/powerpoint/2010/main" val="877266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650368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0" indent="0">
              <a:lnSpc>
                <a:spcPct val="100000"/>
              </a:lnSpc>
              <a:buNone/>
              <a:tabLst>
                <a:tab pos="0" algn="l"/>
              </a:tabLst>
              <a:defRPr/>
            </a:pPr>
            <a:endParaRPr lang="en-US" dirty="0"/>
          </a:p>
        </p:txBody>
      </p:sp>
      <p:sp>
        <p:nvSpPr>
          <p:cNvPr id="4" name="Header Placeholder 3"/>
          <p:cNvSpPr>
            <a:spLocks noGrp="1"/>
          </p:cNvSpPr>
          <p:nvPr>
            <p:ph type="hdr" sz="quarter" idx="10"/>
          </p:nvPr>
        </p:nvSpPr>
        <p:spPr/>
        <p:txBody>
          <a:bodyPr/>
          <a:lstStyle/>
          <a:p>
            <a:r>
              <a:rPr lang="en-US" dirty="0">
                <a:solidFill>
                  <a:prstClr val="black"/>
                </a:solidFill>
                <a:latin typeface="Calibri"/>
              </a:rPr>
              <a:t>SMSG Readiness</a:t>
            </a:r>
          </a:p>
        </p:txBody>
      </p:sp>
      <p:sp>
        <p:nvSpPr>
          <p:cNvPr id="5" name="Date Placeholder 4"/>
          <p:cNvSpPr>
            <a:spLocks noGrp="1"/>
          </p:cNvSpPr>
          <p:nvPr>
            <p:ph type="dt" idx="11"/>
          </p:nvPr>
        </p:nvSpPr>
        <p:spPr/>
        <p:txBody>
          <a:bodyPr/>
          <a:lstStyle/>
          <a:p>
            <a:fld id="{DA92B416-73DE-4FEE-A27A-F8FD94BB38BC}" type="datetime1">
              <a:rPr lang="en-US">
                <a:solidFill>
                  <a:prstClr val="black"/>
                </a:solidFill>
                <a:latin typeface="Calibri"/>
              </a:rPr>
              <a:pPr/>
              <a:t>8/31/2022</a:t>
            </a:fld>
            <a:endParaRPr lang="en-US" dirty="0">
              <a:solidFill>
                <a:prstClr val="black"/>
              </a:solidFill>
              <a:latin typeface="Calibri"/>
            </a:endParaRPr>
          </a:p>
        </p:txBody>
      </p:sp>
      <p:sp>
        <p:nvSpPr>
          <p:cNvPr id="6" name="Footer Placeholder 5"/>
          <p:cNvSpPr>
            <a:spLocks noGrp="1"/>
          </p:cNvSpPr>
          <p:nvPr>
            <p:ph type="ftr" sz="quarter" idx="12"/>
          </p:nvPr>
        </p:nvSpPr>
        <p:spPr/>
        <p:txBody>
          <a:bodyPr/>
          <a:lstStyle/>
          <a:p>
            <a:r>
              <a:rPr lang="en-US" dirty="0">
                <a:solidFill>
                  <a:srgbClr val="000000"/>
                </a:solidFill>
                <a:latin typeface="Calibri"/>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Calibri"/>
              </a:rPr>
            </a:br>
            <a:r>
              <a:rPr lang="en-US" dirty="0">
                <a:solidFill>
                  <a:srgbClr val="000000"/>
                </a:solidFill>
                <a:latin typeface="Calibri"/>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a:solidFill>
                  <a:prstClr val="black"/>
                </a:solidFill>
                <a:latin typeface="Calibri"/>
              </a:rPr>
              <a:pPr/>
              <a:t>5</a:t>
            </a:fld>
            <a:endParaRPr lang="en-US" dirty="0">
              <a:solidFill>
                <a:prstClr val="black"/>
              </a:solidFill>
              <a:latin typeface="Calibri"/>
            </a:endParaRPr>
          </a:p>
        </p:txBody>
      </p:sp>
      <p:sp>
        <p:nvSpPr>
          <p:cNvPr id="8" name="Rectangle 7"/>
          <p:cNvSpPr/>
          <p:nvPr/>
        </p:nvSpPr>
        <p:spPr>
          <a:xfrm>
            <a:off x="381000" y="971789"/>
            <a:ext cx="2971800" cy="784828"/>
          </a:xfrm>
          <a:prstGeom prst="rect">
            <a:avLst/>
          </a:prstGeom>
        </p:spPr>
        <p:txBody>
          <a:bodyPr wrap="square" lIns="91438" tIns="45719" rIns="91438" bIns="45719">
            <a:spAutoFit/>
          </a:bodyPr>
          <a:lstStyle/>
          <a:p>
            <a:pPr>
              <a:tabLst>
                <a:tab pos="0" algn="l"/>
              </a:tabLst>
              <a:defRPr/>
            </a:pPr>
            <a:r>
              <a:rPr lang="en-US" sz="900" b="1" dirty="0">
                <a:solidFill>
                  <a:srgbClr val="FF0000"/>
                </a:solidFill>
                <a:latin typeface="Arial" charset="0"/>
                <a:cs typeface="Arial" charset="0"/>
              </a:rPr>
              <a:t>Start Time </a:t>
            </a:r>
            <a:r>
              <a:rPr lang="en-US" sz="900" b="1" dirty="0" err="1">
                <a:solidFill>
                  <a:srgbClr val="FF0000"/>
                </a:solidFill>
                <a:latin typeface="Arial" charset="0"/>
                <a:cs typeface="Arial" charset="0"/>
              </a:rPr>
              <a:t>xx:xx</a:t>
            </a:r>
            <a:r>
              <a:rPr lang="en-US" sz="900" b="1" dirty="0">
                <a:solidFill>
                  <a:srgbClr val="FF0000"/>
                </a:solidFill>
                <a:latin typeface="Arial" charset="0"/>
                <a:cs typeface="Arial" charset="0"/>
              </a:rPr>
              <a:t> / Length: </a:t>
            </a:r>
            <a:r>
              <a:rPr lang="en-US" sz="900" b="1" dirty="0">
                <a:solidFill>
                  <a:srgbClr val="FF0000"/>
                </a:solidFill>
                <a:latin typeface="Calibri"/>
              </a:rPr>
              <a:t>2 minutes</a:t>
            </a:r>
          </a:p>
          <a:p>
            <a:pPr>
              <a:spcAft>
                <a:spcPts val="600"/>
              </a:spcAft>
            </a:pPr>
            <a:endParaRPr lang="en-US" sz="900" dirty="0">
              <a:solidFill>
                <a:srgbClr val="FF0000"/>
              </a:solidFill>
              <a:latin typeface="Calibri"/>
            </a:endParaRPr>
          </a:p>
          <a:p>
            <a:pPr>
              <a:spcAft>
                <a:spcPts val="600"/>
              </a:spcAft>
            </a:pPr>
            <a:r>
              <a:rPr lang="en-US" sz="900" dirty="0">
                <a:solidFill>
                  <a:srgbClr val="FF0000"/>
                </a:solidFill>
                <a:latin typeface="Calibri"/>
              </a:rPr>
              <a:t>Review the learning objectives.</a:t>
            </a:r>
          </a:p>
          <a:p>
            <a:pPr indent="228593">
              <a:spcAft>
                <a:spcPts val="600"/>
              </a:spcAft>
              <a:buFont typeface="Arial" pitchFamily="34" charset="0"/>
              <a:buChar char="•"/>
              <a:defRPr/>
            </a:pPr>
            <a:endParaRPr lang="en-US" sz="8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1892281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FF7759-803D-4F76-9AEC-98B2D9A07B0D}" type="slidenum">
              <a:rPr lang="en-US" smtClean="0"/>
              <a:t>6</a:t>
            </a:fld>
            <a:endParaRPr lang="en-US" dirty="0"/>
          </a:p>
        </p:txBody>
      </p:sp>
    </p:spTree>
    <p:extLst>
      <p:ext uri="{BB962C8B-B14F-4D97-AF65-F5344CB8AC3E}">
        <p14:creationId xmlns:p14="http://schemas.microsoft.com/office/powerpoint/2010/main" val="934334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2EF398-ADA1-49AA-A616-1AF64553FE49}" type="slidenum">
              <a:rPr lang="en-US" smtClean="0"/>
              <a:t>7</a:t>
            </a:fld>
            <a:endParaRPr lang="en-US"/>
          </a:p>
        </p:txBody>
      </p:sp>
    </p:spTree>
    <p:extLst>
      <p:ext uri="{BB962C8B-B14F-4D97-AF65-F5344CB8AC3E}">
        <p14:creationId xmlns:p14="http://schemas.microsoft.com/office/powerpoint/2010/main" val="2761538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zh-TW" dirty="0"/>
          </a:p>
        </p:txBody>
      </p:sp>
      <p:sp>
        <p:nvSpPr>
          <p:cNvPr id="4" name="Slide Number Placeholder 3"/>
          <p:cNvSpPr>
            <a:spLocks noGrp="1"/>
          </p:cNvSpPr>
          <p:nvPr>
            <p:ph type="sldNum" sz="quarter" idx="5"/>
          </p:nvPr>
        </p:nvSpPr>
        <p:spPr/>
        <p:txBody>
          <a:bodyPr/>
          <a:lstStyle/>
          <a:p>
            <a:fld id="{D02EF398-ADA1-49AA-A616-1AF64553FE49}" type="slidenum">
              <a:rPr lang="en-US" smtClean="0"/>
              <a:t>8</a:t>
            </a:fld>
            <a:endParaRPr lang="en-US"/>
          </a:p>
        </p:txBody>
      </p:sp>
    </p:spTree>
    <p:extLst>
      <p:ext uri="{BB962C8B-B14F-4D97-AF65-F5344CB8AC3E}">
        <p14:creationId xmlns:p14="http://schemas.microsoft.com/office/powerpoint/2010/main" val="2013147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ct val="43750"/>
              </a:spcBef>
              <a:spcAft>
                <a:spcPct val="43750"/>
              </a:spcAft>
              <a:buClrTx/>
              <a:buSzTx/>
              <a:buFontTx/>
              <a:buNone/>
              <a:tabLst/>
              <a:defRPr/>
            </a:pPr>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A close up of a logo&#10;&#10;Description automatically generated">
            <a:extLst>
              <a:ext uri="{FF2B5EF4-FFF2-40B4-BE49-F238E27FC236}">
                <a16:creationId xmlns:a16="http://schemas.microsoft.com/office/drawing/2014/main" id="{C7A54D45-1B15-471B-89EB-78CF7A12A92F}"/>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711512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defRPr>
                <a:solidFill>
                  <a:schemeClr val="tx1"/>
                </a:solidFill>
              </a:defRPr>
            </a:lvl1pPr>
            <a:lvl2pPr>
              <a:defRPr spc="-93" baseline="0">
                <a:solidFill>
                  <a:schemeClr val="tx1"/>
                </a:solidFill>
              </a:defRPr>
            </a:lvl2pPr>
            <a:lvl3pP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dirty="0"/>
              <a:t>Click to edit master text styles</a:t>
            </a:r>
          </a:p>
          <a:p>
            <a:pPr lvl="1"/>
            <a:r>
              <a:rPr lang="en-US" dirty="0"/>
              <a:t>Second level</a:t>
            </a:r>
          </a:p>
          <a:p>
            <a:pPr lvl="2"/>
            <a:r>
              <a:rPr lang="en-US" dirty="0"/>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372608895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solidFill>
                  <a:schemeClr val="tx1"/>
                </a:soli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415699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4723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6154188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0759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583" r:id="rId6"/>
    <p:sldLayoutId id="2147484669" r:id="rId7"/>
    <p:sldLayoutId id="2147484562" r:id="rId8"/>
    <p:sldLayoutId id="2147484680" r:id="rId9"/>
    <p:sldLayoutId id="2147484610" r:id="rId10"/>
    <p:sldLayoutId id="2147484684" r:id="rId11"/>
    <p:sldLayoutId id="2147484670" r:id="rId12"/>
    <p:sldLayoutId id="2147484671" r:id="rId13"/>
    <p:sldLayoutId id="2147484682" r:id="rId14"/>
    <p:sldLayoutId id="2147484677" r:id="rId15"/>
    <p:sldLayoutId id="2147484691" r:id="rId16"/>
    <p:sldLayoutId id="2147484692" r:id="rId17"/>
    <p:sldLayoutId id="2147484693" r:id="rId18"/>
    <p:sldLayoutId id="2147484694" r:id="rId19"/>
    <p:sldLayoutId id="2147484695" r:id="rId20"/>
    <p:sldLayoutId id="2147484560" r:id="rId21"/>
    <p:sldLayoutId id="2147484580" r:id="rId22"/>
    <p:sldLayoutId id="2147484706" r:id="rId23"/>
    <p:sldLayoutId id="2147484707" r:id="rId24"/>
    <p:sldLayoutId id="2147484708" r:id="rId25"/>
    <p:sldLayoutId id="2147484566" r:id="rId26"/>
    <p:sldLayoutId id="2147484696" r:id="rId27"/>
    <p:sldLayoutId id="2147484697" r:id="rId28"/>
    <p:sldLayoutId id="2147484675" r:id="rId29"/>
    <p:sldLayoutId id="2147484676" r:id="rId30"/>
    <p:sldLayoutId id="2147484568" r:id="rId31"/>
    <p:sldLayoutId id="2147484570" r:id="rId32"/>
    <p:sldLayoutId id="2147484571" r:id="rId33"/>
    <p:sldLayoutId id="2147484572" r:id="rId34"/>
    <p:sldLayoutId id="2147484688" r:id="rId35"/>
    <p:sldLayoutId id="2147484689" r:id="rId36"/>
    <p:sldLayoutId id="2147484690" r:id="rId37"/>
    <p:sldLayoutId id="2147484683" r:id="rId38"/>
    <p:sldLayoutId id="2147484685" r:id="rId39"/>
    <p:sldLayoutId id="2147484673" r:id="rId40"/>
    <p:sldLayoutId id="2147484678" r:id="rId41"/>
    <p:sldLayoutId id="2147484679" r:id="rId42"/>
    <p:sldLayoutId id="2147484686" r:id="rId43"/>
    <p:sldLayoutId id="2147484674" r:id="rId44"/>
    <p:sldLayoutId id="2147484702" r:id="rId45"/>
    <p:sldLayoutId id="2147484701" r:id="rId46"/>
    <p:sldLayoutId id="2147484699" r:id="rId47"/>
    <p:sldLayoutId id="2147484700" r:id="rId48"/>
    <p:sldLayoutId id="2147484698" r:id="rId49"/>
    <p:sldLayoutId id="2147484709" r:id="rId50"/>
    <p:sldLayoutId id="2147484711" r:id="rId51"/>
    <p:sldLayoutId id="2147484712" r:id="rId52"/>
    <p:sldLayoutId id="2147484713" r:id="rId53"/>
    <p:sldLayoutId id="2147484714" r:id="rId54"/>
    <p:sldLayoutId id="2147484715" r:id="rId55"/>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14.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10.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notesSlide" Target="../notesSlides/notesSlide8.xml"/><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image" Target="../media/image18.png"/><Relationship Id="rId2" Type="http://schemas.openxmlformats.org/officeDocument/2006/relationships/slideLayout" Target="../slideLayouts/slideLayout53.xml"/><Relationship Id="rId16" Type="http://schemas.openxmlformats.org/officeDocument/2006/relationships/image" Target="../media/image17.png"/><Relationship Id="rId1" Type="http://schemas.openxmlformats.org/officeDocument/2006/relationships/tags" Target="../tags/tag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image" Target="../media/image16.png"/><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8681" y="1767007"/>
            <a:ext cx="5428936" cy="2215991"/>
          </a:xfrm>
        </p:spPr>
        <p:txBody>
          <a:bodyPr wrap="square" lIns="0" tIns="0" rIns="0" bIns="0" anchor="b"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sz="4800" dirty="0">
                <a:solidFill>
                  <a:schemeClr val="tx1"/>
                </a:solidFill>
              </a:rPr>
              <a:t>Module 3: Make model-driven apps with Power Apps</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6740" y="237389"/>
            <a:ext cx="11018520" cy="492443"/>
          </a:xfrm>
        </p:spPr>
        <p:txBody>
          <a:bodyPr/>
          <a:lstStyle>
            <a:lvl1pPr>
              <a:defRPr>
                <a:solidFill>
                  <a:schemeClr val="tx1"/>
                </a:solidFill>
              </a:defRPr>
            </a:lvl1pPr>
          </a:lstStyle>
          <a:p>
            <a:r>
              <a:rPr lang="en-US" sz="3200" dirty="0"/>
              <a:t>User interface</a:t>
            </a:r>
          </a:p>
        </p:txBody>
      </p:sp>
      <p:graphicFrame>
        <p:nvGraphicFramePr>
          <p:cNvPr id="7" name="Table 6">
            <a:extLst>
              <a:ext uri="{FF2B5EF4-FFF2-40B4-BE49-F238E27FC236}">
                <a16:creationId xmlns:a16="http://schemas.microsoft.com/office/drawing/2014/main" id="{3098EE08-84A6-4910-99C3-7A7A85005EB0}"/>
              </a:ext>
            </a:extLst>
          </p:cNvPr>
          <p:cNvGraphicFramePr/>
          <p:nvPr>
            <p:extLst>
              <p:ext uri="{D42A27DB-BD31-4B8C-83A1-F6EECF244321}">
                <p14:modId xmlns:p14="http://schemas.microsoft.com/office/powerpoint/2010/main" val="629938230"/>
              </p:ext>
            </p:extLst>
          </p:nvPr>
        </p:nvGraphicFramePr>
        <p:xfrm>
          <a:off x="2106083" y="1132150"/>
          <a:ext cx="7354006" cy="4358893"/>
        </p:xfrm>
        <a:graphic>
          <a:graphicData uri="http://schemas.openxmlformats.org/drawingml/2006/table">
            <a:tbl>
              <a:tblPr firstRow="1" bandRow="1"/>
              <a:tblGrid>
                <a:gridCol w="1542044">
                  <a:extLst>
                    <a:ext uri="{9D8B030D-6E8A-4147-A177-3AD203B41FA5}">
                      <a16:colId xmlns:a16="http://schemas.microsoft.com/office/drawing/2014/main" val="1901923411"/>
                    </a:ext>
                  </a:extLst>
                </a:gridCol>
                <a:gridCol w="4062184">
                  <a:extLst>
                    <a:ext uri="{9D8B030D-6E8A-4147-A177-3AD203B41FA5}">
                      <a16:colId xmlns:a16="http://schemas.microsoft.com/office/drawing/2014/main" val="2417081843"/>
                    </a:ext>
                  </a:extLst>
                </a:gridCol>
                <a:gridCol w="1749778">
                  <a:extLst>
                    <a:ext uri="{9D8B030D-6E8A-4147-A177-3AD203B41FA5}">
                      <a16:colId xmlns:a16="http://schemas.microsoft.com/office/drawing/2014/main" val="2926009657"/>
                    </a:ext>
                  </a:extLst>
                </a:gridCol>
              </a:tblGrid>
              <a:tr h="364700">
                <a:tc>
                  <a:txBody>
                    <a:bodyPr/>
                    <a:lstStyle/>
                    <a:p>
                      <a:pPr algn="l"/>
                      <a:r>
                        <a:rPr sz="1900" dirty="0">
                          <a:solidFill>
                            <a:srgbClr val="FFFFFF"/>
                          </a:solidFill>
                          <a:latin typeface="+mj-lt"/>
                        </a:rPr>
                        <a:t>Component</a:t>
                      </a:r>
                    </a:p>
                  </a:txBody>
                  <a:tcPr marL="75632" marR="75632" marT="37815" marB="378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tc>
                  <a:txBody>
                    <a:bodyPr/>
                    <a:lstStyle/>
                    <a:p>
                      <a:pPr algn="l"/>
                      <a:r>
                        <a:rPr sz="1900" dirty="0">
                          <a:solidFill>
                            <a:srgbClr val="FFFFFF"/>
                          </a:solidFill>
                          <a:latin typeface="+mj-lt"/>
                        </a:rPr>
                        <a:t>Description</a:t>
                      </a:r>
                    </a:p>
                  </a:txBody>
                  <a:tcPr marL="75632" marR="75632" marT="37815" marB="378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tc>
                  <a:txBody>
                    <a:bodyPr/>
                    <a:lstStyle/>
                    <a:p>
                      <a:pPr algn="l"/>
                      <a:r>
                        <a:rPr sz="1900" dirty="0">
                          <a:solidFill>
                            <a:srgbClr val="FFFFFF"/>
                          </a:solidFill>
                          <a:latin typeface="+mj-lt"/>
                        </a:rPr>
                        <a:t>Designer</a:t>
                      </a:r>
                    </a:p>
                  </a:txBody>
                  <a:tcPr marL="75632" marR="75632" marT="37815" marB="378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extLst>
                  <a:ext uri="{0D108BD9-81ED-4DB2-BD59-A6C34878D82A}">
                    <a16:rowId xmlns:a16="http://schemas.microsoft.com/office/drawing/2014/main" val="2356705958"/>
                  </a:ext>
                </a:extLst>
              </a:tr>
              <a:tr h="451421">
                <a:tc>
                  <a:txBody>
                    <a:bodyPr/>
                    <a:lstStyle/>
                    <a:p>
                      <a:pPr algn="l"/>
                      <a:r>
                        <a:rPr sz="1200" dirty="0">
                          <a:solidFill>
                            <a:srgbClr val="000000"/>
                          </a:solidFill>
                        </a:rPr>
                        <a:t>App</a:t>
                      </a:r>
                    </a:p>
                  </a:txBody>
                  <a:tcPr marL="75632" marR="75632" marT="37815" marB="378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sz="1200" dirty="0">
                          <a:solidFill>
                            <a:srgbClr val="000000"/>
                          </a:solidFill>
                        </a:rPr>
                        <a:t>Apps determine the app fundamentals, like components, properties, the client type, and the URL.</a:t>
                      </a:r>
                    </a:p>
                  </a:txBody>
                  <a:tcPr marL="75632" marR="75632" marT="37815" marB="378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sz="1200" dirty="0">
                          <a:solidFill>
                            <a:srgbClr val="000000"/>
                          </a:solidFill>
                        </a:rPr>
                        <a:t>App designer</a:t>
                      </a:r>
                    </a:p>
                  </a:txBody>
                  <a:tcPr marL="75632" marR="75632" marT="37815" marB="378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1526371"/>
                  </a:ext>
                </a:extLst>
              </a:tr>
              <a:tr h="263526">
                <a:tc>
                  <a:txBody>
                    <a:bodyPr/>
                    <a:lstStyle/>
                    <a:p>
                      <a:pPr algn="l"/>
                      <a:r>
                        <a:rPr sz="1200" dirty="0">
                          <a:solidFill>
                            <a:srgbClr val="000000"/>
                          </a:solidFill>
                        </a:rPr>
                        <a:t>Site map</a:t>
                      </a:r>
                    </a:p>
                  </a:txBody>
                  <a:tcPr marL="75632" marR="75632" marT="37815" marB="378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sz="1200" dirty="0">
                          <a:solidFill>
                            <a:srgbClr val="000000"/>
                          </a:solidFill>
                        </a:rPr>
                        <a:t>A site map specifies the navigation for your app.</a:t>
                      </a:r>
                    </a:p>
                  </a:txBody>
                  <a:tcPr marL="75632" marR="75632" marT="37815" marB="378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sz="1200">
                          <a:solidFill>
                            <a:srgbClr val="000000"/>
                          </a:solidFill>
                        </a:rPr>
                        <a:t>Site map designer</a:t>
                      </a:r>
                    </a:p>
                  </a:txBody>
                  <a:tcPr marL="75632" marR="75632" marT="37815" marB="378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4439313"/>
                  </a:ext>
                </a:extLst>
              </a:tr>
              <a:tr h="1163091">
                <a:tc>
                  <a:txBody>
                    <a:bodyPr/>
                    <a:lstStyle/>
                    <a:p>
                      <a:pPr algn="l"/>
                      <a:r>
                        <a:rPr sz="1200" dirty="0">
                          <a:solidFill>
                            <a:srgbClr val="000000"/>
                          </a:solidFill>
                        </a:rPr>
                        <a:t>Form</a:t>
                      </a:r>
                    </a:p>
                  </a:txBody>
                  <a:tcPr marL="75632" marR="75632" marT="37815" marB="378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sz="1200" dirty="0">
                          <a:solidFill>
                            <a:srgbClr val="000000"/>
                          </a:solidFill>
                        </a:rPr>
                        <a:t>Forms include a set of data entry columns for a given table. This set of data entry columns matches the items that your organization tracks for the table. One example is a set of data entry columns where users enter relevant information to track a customer's previous orders together with specific requested reorder dates.</a:t>
                      </a:r>
                    </a:p>
                  </a:txBody>
                  <a:tcPr marL="75632" marR="75632" marT="37815" marB="378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sz="1200" dirty="0">
                          <a:solidFill>
                            <a:srgbClr val="000000"/>
                          </a:solidFill>
                        </a:rPr>
                        <a:t>Form designer</a:t>
                      </a:r>
                    </a:p>
                  </a:txBody>
                  <a:tcPr marL="75632" marR="75632" marT="37815" marB="378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818641"/>
                  </a:ext>
                </a:extLst>
              </a:tr>
              <a:tr h="827212">
                <a:tc>
                  <a:txBody>
                    <a:bodyPr/>
                    <a:lstStyle/>
                    <a:p>
                      <a:pPr algn="l"/>
                      <a:r>
                        <a:rPr sz="1200" dirty="0">
                          <a:solidFill>
                            <a:srgbClr val="000000"/>
                          </a:solidFill>
                        </a:rPr>
                        <a:t>View</a:t>
                      </a:r>
                    </a:p>
                  </a:txBody>
                  <a:tcPr marL="75632" marR="75632" marT="37815" marB="378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sz="1200" dirty="0">
                          <a:solidFill>
                            <a:srgbClr val="000000"/>
                          </a:solidFill>
                        </a:rPr>
                        <a:t>Views define how a list of records for a specific table appears in your app. A view defines the columns shown, the width of each column, the sort behavior, and the default filters.</a:t>
                      </a:r>
                    </a:p>
                  </a:txBody>
                  <a:tcPr marL="75632" marR="75632" marT="37815" marB="378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sz="1200" dirty="0">
                          <a:solidFill>
                            <a:srgbClr val="000000"/>
                          </a:solidFill>
                        </a:rPr>
                        <a:t>View designer</a:t>
                      </a:r>
                    </a:p>
                  </a:txBody>
                  <a:tcPr marL="75632" marR="75632" marT="37815" marB="378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1059351"/>
                  </a:ext>
                </a:extLst>
              </a:tr>
              <a:tr h="639317">
                <a:tc>
                  <a:txBody>
                    <a:bodyPr/>
                    <a:lstStyle/>
                    <a:p>
                      <a:pPr algn="l"/>
                      <a:r>
                        <a:rPr lang="en-US" sz="1200" dirty="0">
                          <a:solidFill>
                            <a:srgbClr val="000000"/>
                          </a:solidFill>
                        </a:rPr>
                        <a:t>Embedded apps</a:t>
                      </a:r>
                      <a:endParaRPr sz="1200" dirty="0">
                        <a:solidFill>
                          <a:srgbClr val="000000"/>
                        </a:solidFill>
                      </a:endParaRPr>
                    </a:p>
                  </a:txBody>
                  <a:tcPr marL="75632" marR="75632" marT="37815" marB="378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dirty="0">
                          <a:solidFill>
                            <a:srgbClr val="000000"/>
                          </a:solidFill>
                        </a:rPr>
                        <a:t>Add a canvas app to your model-driven app form or dashboard</a:t>
                      </a:r>
                      <a:endParaRPr sz="1200" dirty="0">
                        <a:solidFill>
                          <a:srgbClr val="000000"/>
                        </a:solidFill>
                      </a:endParaRPr>
                    </a:p>
                  </a:txBody>
                  <a:tcPr marL="75632" marR="75632" marT="37815" marB="378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dirty="0">
                          <a:solidFill>
                            <a:srgbClr val="000000"/>
                          </a:solidFill>
                        </a:rPr>
                        <a:t>Model-driven app designer/canvas designer</a:t>
                      </a:r>
                      <a:endParaRPr sz="1200" dirty="0">
                        <a:solidFill>
                          <a:srgbClr val="000000"/>
                        </a:solidFill>
                      </a:endParaRPr>
                    </a:p>
                  </a:txBody>
                  <a:tcPr marL="75632" marR="75632" marT="37815" marB="378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91986"/>
                  </a:ext>
                </a:extLst>
              </a:tr>
              <a:tr h="639317">
                <a:tc>
                  <a:txBody>
                    <a:bodyPr/>
                    <a:lstStyle/>
                    <a:p>
                      <a:pPr algn="l"/>
                      <a:r>
                        <a:rPr lang="en-US" sz="1200" dirty="0">
                          <a:solidFill>
                            <a:srgbClr val="000000"/>
                          </a:solidFill>
                        </a:rPr>
                        <a:t>Custom page</a:t>
                      </a:r>
                      <a:endParaRPr sz="1200" dirty="0">
                        <a:solidFill>
                          <a:srgbClr val="000000"/>
                        </a:solidFill>
                      </a:endParaRPr>
                    </a:p>
                  </a:txBody>
                  <a:tcPr marL="75632" marR="75632" marT="37815" marB="378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dirty="0">
                          <a:solidFill>
                            <a:srgbClr val="000000"/>
                          </a:solidFill>
                        </a:rPr>
                        <a:t>This preview feature allows you to add a single custom (canvas) page to a model-driven app</a:t>
                      </a:r>
                      <a:endParaRPr sz="1200" dirty="0">
                        <a:solidFill>
                          <a:srgbClr val="000000"/>
                        </a:solidFill>
                      </a:endParaRPr>
                    </a:p>
                  </a:txBody>
                  <a:tcPr marL="75632" marR="75632" marT="37815" marB="378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0000"/>
                          </a:solidFill>
                        </a:rPr>
                        <a:t>Model-driven app designer/canvas designer</a:t>
                      </a:r>
                    </a:p>
                  </a:txBody>
                  <a:tcPr marL="75632" marR="75632" marT="37815" marB="378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7129258"/>
                  </a:ext>
                </a:extLst>
              </a:tr>
            </a:tbl>
          </a:graphicData>
        </a:graphic>
      </p:graphicFrame>
    </p:spTree>
    <p:extLst>
      <p:ext uri="{BB962C8B-B14F-4D97-AF65-F5344CB8AC3E}">
        <p14:creationId xmlns:p14="http://schemas.microsoft.com/office/powerpoint/2010/main" val="236129405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492443"/>
          </a:xfrm>
        </p:spPr>
        <p:txBody>
          <a:bodyPr/>
          <a:lstStyle>
            <a:lvl1pPr>
              <a:defRPr>
                <a:solidFill>
                  <a:schemeClr val="tx1"/>
                </a:solidFill>
              </a:defRPr>
            </a:lvl1pPr>
          </a:lstStyle>
          <a:p>
            <a:r>
              <a:rPr lang="en-US" sz="3200" dirty="0"/>
              <a:t>Logic</a:t>
            </a:r>
          </a:p>
        </p:txBody>
      </p:sp>
      <p:sp>
        <p:nvSpPr>
          <p:cNvPr id="3" name="Subtitle"/>
          <p:cNvSpPr>
            <a:spLocks noGrp="1"/>
          </p:cNvSpPr>
          <p:nvPr>
            <p:ph sz="quarter" idx="10"/>
          </p:nvPr>
        </p:nvSpPr>
        <p:spPr>
          <a:xfrm>
            <a:off x="588263" y="1252220"/>
            <a:ext cx="11018838" cy="73866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sz="2400" dirty="0">
                <a:latin typeface="+mj-lt"/>
              </a:rPr>
              <a:t>The logic components determine what business processes, rules, and automation the app will have.</a:t>
            </a:r>
          </a:p>
        </p:txBody>
      </p:sp>
      <p:graphicFrame>
        <p:nvGraphicFramePr>
          <p:cNvPr id="8" name="Table 7">
            <a:extLst>
              <a:ext uri="{FF2B5EF4-FFF2-40B4-BE49-F238E27FC236}">
                <a16:creationId xmlns:a16="http://schemas.microsoft.com/office/drawing/2014/main" id="{BC334F5B-3473-4693-8077-843F7E0B1E7D}"/>
              </a:ext>
            </a:extLst>
          </p:cNvPr>
          <p:cNvGraphicFramePr/>
          <p:nvPr>
            <p:extLst>
              <p:ext uri="{D42A27DB-BD31-4B8C-83A1-F6EECF244321}">
                <p14:modId xmlns:p14="http://schemas.microsoft.com/office/powerpoint/2010/main" val="3706034592"/>
              </p:ext>
            </p:extLst>
          </p:nvPr>
        </p:nvGraphicFramePr>
        <p:xfrm>
          <a:off x="588263" y="2554131"/>
          <a:ext cx="4518840" cy="3051649"/>
        </p:xfrm>
        <a:graphic>
          <a:graphicData uri="http://schemas.openxmlformats.org/drawingml/2006/table">
            <a:tbl>
              <a:tblPr firstRow="1" bandRow="1"/>
              <a:tblGrid>
                <a:gridCol w="4518840">
                  <a:extLst>
                    <a:ext uri="{9D8B030D-6E8A-4147-A177-3AD203B41FA5}">
                      <a16:colId xmlns:a16="http://schemas.microsoft.com/office/drawing/2014/main" val="1828590180"/>
                    </a:ext>
                  </a:extLst>
                </a:gridCol>
              </a:tblGrid>
              <a:tr h="245398">
                <a:tc>
                  <a:txBody>
                    <a:bodyPr/>
                    <a:lstStyle/>
                    <a:p>
                      <a:pPr algn="ctr"/>
                      <a:r>
                        <a:rPr sz="2700" dirty="0">
                          <a:solidFill>
                            <a:srgbClr val="FFFFFF"/>
                          </a:solidFill>
                          <a:latin typeface="+mj-lt"/>
                        </a:rPr>
                        <a:t>Type</a:t>
                      </a:r>
                      <a:r>
                        <a:rPr lang="en-US" sz="2700" dirty="0">
                          <a:solidFill>
                            <a:srgbClr val="FFFFFF"/>
                          </a:solidFill>
                          <a:latin typeface="+mj-lt"/>
                        </a:rPr>
                        <a:t>s</a:t>
                      </a:r>
                      <a:r>
                        <a:rPr sz="2700" dirty="0">
                          <a:solidFill>
                            <a:srgbClr val="FFFFFF"/>
                          </a:solidFill>
                          <a:latin typeface="+mj-lt"/>
                        </a:rPr>
                        <a:t> of logic</a:t>
                      </a:r>
                    </a:p>
                  </a:txBody>
                  <a:tcPr marL="87525" marR="87525" marT="43762" marB="437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extLst>
                  <a:ext uri="{0D108BD9-81ED-4DB2-BD59-A6C34878D82A}">
                    <a16:rowId xmlns:a16="http://schemas.microsoft.com/office/drawing/2014/main" val="1259667668"/>
                  </a:ext>
                </a:extLst>
              </a:tr>
              <a:tr h="303249">
                <a:tc>
                  <a:txBody>
                    <a:bodyPr/>
                    <a:lstStyle/>
                    <a:p>
                      <a:pPr algn="ctr"/>
                      <a:r>
                        <a:rPr sz="2700" dirty="0">
                          <a:solidFill>
                            <a:srgbClr val="000000"/>
                          </a:solidFill>
                        </a:rPr>
                        <a:t>Business process flow</a:t>
                      </a:r>
                    </a:p>
                  </a:txBody>
                  <a:tcPr marL="87525" marR="87525" marT="43762" marB="437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1945278"/>
                  </a:ext>
                </a:extLst>
              </a:tr>
              <a:tr h="177052">
                <a:tc>
                  <a:txBody>
                    <a:bodyPr/>
                    <a:lstStyle/>
                    <a:p>
                      <a:pPr algn="ctr"/>
                      <a:r>
                        <a:rPr sz="2700" dirty="0">
                          <a:solidFill>
                            <a:srgbClr val="000000"/>
                          </a:solidFill>
                        </a:rPr>
                        <a:t>Workflow</a:t>
                      </a:r>
                    </a:p>
                  </a:txBody>
                  <a:tcPr marL="87525" marR="87525" marT="43762" marB="437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9347923"/>
                  </a:ext>
                </a:extLst>
              </a:tr>
              <a:tr h="499904">
                <a:tc>
                  <a:txBody>
                    <a:bodyPr/>
                    <a:lstStyle/>
                    <a:p>
                      <a:pPr algn="ctr"/>
                      <a:r>
                        <a:rPr sz="2700" dirty="0">
                          <a:solidFill>
                            <a:srgbClr val="000000"/>
                          </a:solidFill>
                        </a:rPr>
                        <a:t>Actions</a:t>
                      </a:r>
                    </a:p>
                  </a:txBody>
                  <a:tcPr marL="87525" marR="87525" marT="43762" marB="437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5416831"/>
                  </a:ext>
                </a:extLst>
              </a:tr>
              <a:tr h="555729">
                <a:tc>
                  <a:txBody>
                    <a:bodyPr/>
                    <a:lstStyle/>
                    <a:p>
                      <a:pPr algn="ctr"/>
                      <a:r>
                        <a:rPr sz="2700" dirty="0">
                          <a:solidFill>
                            <a:srgbClr val="000000"/>
                          </a:solidFill>
                        </a:rPr>
                        <a:t>Business rule</a:t>
                      </a:r>
                    </a:p>
                  </a:txBody>
                  <a:tcPr marL="87525" marR="87525" marT="43762" marB="437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2052545"/>
                  </a:ext>
                </a:extLst>
              </a:tr>
              <a:tr h="429531">
                <a:tc>
                  <a:txBody>
                    <a:bodyPr/>
                    <a:lstStyle/>
                    <a:p>
                      <a:pPr algn="ctr"/>
                      <a:r>
                        <a:rPr lang="en-US" sz="2700" dirty="0">
                          <a:solidFill>
                            <a:srgbClr val="000000"/>
                          </a:solidFill>
                        </a:rPr>
                        <a:t>Cloud f</a:t>
                      </a:r>
                      <a:r>
                        <a:rPr sz="2700" dirty="0">
                          <a:solidFill>
                            <a:srgbClr val="000000"/>
                          </a:solidFill>
                        </a:rPr>
                        <a:t>lows</a:t>
                      </a:r>
                    </a:p>
                  </a:txBody>
                  <a:tcPr marL="87525" marR="87525" marT="43762" marB="4376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1009995"/>
                  </a:ext>
                </a:extLst>
              </a:tr>
            </a:tbl>
          </a:graphicData>
        </a:graphic>
      </p:graphicFrame>
      <p:pic>
        <p:nvPicPr>
          <p:cNvPr id="1026" name="Picture 2" descr="含階段的商務程序。">
            <a:extLst>
              <a:ext uri="{FF2B5EF4-FFF2-40B4-BE49-F238E27FC236}">
                <a16:creationId xmlns:a16="http://schemas.microsoft.com/office/drawing/2014/main" id="{2A675346-CDCC-B448-17DA-792FFEE1A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7812" y="2423636"/>
            <a:ext cx="6612088" cy="340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72398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326570"/>
            <a:ext cx="11018520" cy="492443"/>
          </a:xfrm>
        </p:spPr>
        <p:txBody>
          <a:bodyPr/>
          <a:lstStyle>
            <a:lvl1pPr>
              <a:defRPr>
                <a:solidFill>
                  <a:schemeClr val="tx1"/>
                </a:solidFill>
              </a:defRPr>
            </a:lvl1pPr>
          </a:lstStyle>
          <a:p>
            <a:r>
              <a:rPr lang="en-US" sz="3200" dirty="0"/>
              <a:t>Visualization</a:t>
            </a:r>
          </a:p>
        </p:txBody>
      </p:sp>
      <p:pic>
        <p:nvPicPr>
          <p:cNvPr id="5" name="New picture" descr="Screenshot example of visualization components with charts."/>
          <p:cNvPicPr>
            <a:picLocks noChangeAspect="1"/>
          </p:cNvPicPr>
          <p:nvPr/>
        </p:nvPicPr>
        <p:blipFill>
          <a:blip r:embed="rId3"/>
          <a:stretch>
            <a:fillRect/>
          </a:stretch>
        </p:blipFill>
        <p:spPr>
          <a:xfrm>
            <a:off x="6400091" y="2007001"/>
            <a:ext cx="5486400" cy="2375278"/>
          </a:xfrm>
          <a:prstGeom prst="rect">
            <a:avLst/>
          </a:prstGeom>
          <a:ln>
            <a:solidFill>
              <a:schemeClr val="tx1"/>
            </a:solidFill>
          </a:ln>
        </p:spPr>
      </p:pic>
      <p:graphicFrame>
        <p:nvGraphicFramePr>
          <p:cNvPr id="9" name="Table 8">
            <a:extLst>
              <a:ext uri="{FF2B5EF4-FFF2-40B4-BE49-F238E27FC236}">
                <a16:creationId xmlns:a16="http://schemas.microsoft.com/office/drawing/2014/main" id="{07F9AEBF-BF30-430C-95F7-444B04C7866F}"/>
              </a:ext>
            </a:extLst>
          </p:cNvPr>
          <p:cNvGraphicFramePr/>
          <p:nvPr>
            <p:extLst>
              <p:ext uri="{D42A27DB-BD31-4B8C-83A1-F6EECF244321}">
                <p14:modId xmlns:p14="http://schemas.microsoft.com/office/powerpoint/2010/main" val="4115134027"/>
              </p:ext>
            </p:extLst>
          </p:nvPr>
        </p:nvGraphicFramePr>
        <p:xfrm>
          <a:off x="715672" y="1073976"/>
          <a:ext cx="5380328" cy="4452824"/>
        </p:xfrm>
        <a:graphic>
          <a:graphicData uri="http://schemas.openxmlformats.org/drawingml/2006/table">
            <a:tbl>
              <a:tblPr firstRow="1" bandRow="1"/>
              <a:tblGrid>
                <a:gridCol w="1247474">
                  <a:extLst>
                    <a:ext uri="{9D8B030D-6E8A-4147-A177-3AD203B41FA5}">
                      <a16:colId xmlns:a16="http://schemas.microsoft.com/office/drawing/2014/main" val="2235986315"/>
                    </a:ext>
                  </a:extLst>
                </a:gridCol>
                <a:gridCol w="2745536">
                  <a:extLst>
                    <a:ext uri="{9D8B030D-6E8A-4147-A177-3AD203B41FA5}">
                      <a16:colId xmlns:a16="http://schemas.microsoft.com/office/drawing/2014/main" val="1288005048"/>
                    </a:ext>
                  </a:extLst>
                </a:gridCol>
                <a:gridCol w="1387318">
                  <a:extLst>
                    <a:ext uri="{9D8B030D-6E8A-4147-A177-3AD203B41FA5}">
                      <a16:colId xmlns:a16="http://schemas.microsoft.com/office/drawing/2014/main" val="1204457593"/>
                    </a:ext>
                  </a:extLst>
                </a:gridCol>
              </a:tblGrid>
              <a:tr h="397824">
                <a:tc>
                  <a:txBody>
                    <a:bodyPr/>
                    <a:lstStyle/>
                    <a:p>
                      <a:pPr algn="l"/>
                      <a:r>
                        <a:rPr sz="1400" dirty="0">
                          <a:solidFill>
                            <a:srgbClr val="FFFFFF"/>
                          </a:solidFill>
                          <a:latin typeface="+mj-lt"/>
                        </a:rPr>
                        <a:t>Component</a:t>
                      </a:r>
                    </a:p>
                  </a:txBody>
                  <a:tcPr marL="79588" marR="79588" marT="39794" marB="39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tc>
                  <a:txBody>
                    <a:bodyPr/>
                    <a:lstStyle/>
                    <a:p>
                      <a:pPr algn="l"/>
                      <a:r>
                        <a:rPr sz="1400" dirty="0">
                          <a:solidFill>
                            <a:srgbClr val="FFFFFF"/>
                          </a:solidFill>
                          <a:latin typeface="+mj-lt"/>
                        </a:rPr>
                        <a:t>Description</a:t>
                      </a:r>
                    </a:p>
                  </a:txBody>
                  <a:tcPr marL="79588" marR="79588" marT="39794" marB="39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tc>
                  <a:txBody>
                    <a:bodyPr/>
                    <a:lstStyle/>
                    <a:p>
                      <a:pPr algn="l"/>
                      <a:r>
                        <a:rPr sz="1400" dirty="0">
                          <a:solidFill>
                            <a:srgbClr val="FFFFFF"/>
                          </a:solidFill>
                          <a:latin typeface="+mj-lt"/>
                        </a:rPr>
                        <a:t>Designer</a:t>
                      </a:r>
                    </a:p>
                  </a:txBody>
                  <a:tcPr marL="79588" marR="79588" marT="39794" marB="39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extLst>
                  <a:ext uri="{0D108BD9-81ED-4DB2-BD59-A6C34878D82A}">
                    <a16:rowId xmlns:a16="http://schemas.microsoft.com/office/drawing/2014/main" val="57197601"/>
                  </a:ext>
                </a:extLst>
              </a:tr>
              <a:tr h="1255933">
                <a:tc>
                  <a:txBody>
                    <a:bodyPr/>
                    <a:lstStyle/>
                    <a:p>
                      <a:pPr algn="l"/>
                      <a:r>
                        <a:rPr sz="1400" dirty="0">
                          <a:solidFill>
                            <a:srgbClr val="000000"/>
                          </a:solidFill>
                        </a:rPr>
                        <a:t>Chart</a:t>
                      </a:r>
                    </a:p>
                  </a:txBody>
                  <a:tcPr marL="79588" marR="79588" marT="39794" marB="39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sz="1400" dirty="0">
                          <a:solidFill>
                            <a:srgbClr val="000000"/>
                          </a:solidFill>
                        </a:rPr>
                        <a:t>Charts are individual graphical visualizations that can appear in a view or a form or that can be added to a dashboard.</a:t>
                      </a:r>
                    </a:p>
                  </a:txBody>
                  <a:tcPr marL="79588" marR="79588" marT="39794" marB="39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sz="1400" dirty="0">
                          <a:solidFill>
                            <a:srgbClr val="000000"/>
                          </a:solidFill>
                        </a:rPr>
                        <a:t>Chart designer</a:t>
                      </a:r>
                    </a:p>
                  </a:txBody>
                  <a:tcPr marL="79588" marR="79588" marT="39794" marB="39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6943043"/>
                  </a:ext>
                </a:extLst>
              </a:tr>
              <a:tr h="968733">
                <a:tc>
                  <a:txBody>
                    <a:bodyPr/>
                    <a:lstStyle/>
                    <a:p>
                      <a:pPr algn="l"/>
                      <a:r>
                        <a:rPr sz="1400" dirty="0">
                          <a:solidFill>
                            <a:srgbClr val="000000"/>
                          </a:solidFill>
                        </a:rPr>
                        <a:t>Dashboard</a:t>
                      </a:r>
                    </a:p>
                  </a:txBody>
                  <a:tcPr marL="79588" marR="79588" marT="39794" marB="39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sz="1400" dirty="0">
                          <a:solidFill>
                            <a:srgbClr val="000000"/>
                          </a:solidFill>
                        </a:rPr>
                        <a:t>Dashboards show one or more graphical visualizations that provide an overview of actionable business data.</a:t>
                      </a:r>
                    </a:p>
                  </a:txBody>
                  <a:tcPr marL="79588" marR="79588" marT="39794" marB="39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sz="1400" dirty="0">
                          <a:solidFill>
                            <a:srgbClr val="000000"/>
                          </a:solidFill>
                        </a:rPr>
                        <a:t>Dashboard designer</a:t>
                      </a:r>
                    </a:p>
                  </a:txBody>
                  <a:tcPr marL="79588" marR="79588" marT="39794" marB="39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6979059"/>
                  </a:ext>
                </a:extLst>
              </a:tr>
              <a:tr h="1830334">
                <a:tc>
                  <a:txBody>
                    <a:bodyPr/>
                    <a:lstStyle/>
                    <a:p>
                      <a:pPr algn="l"/>
                      <a:r>
                        <a:rPr sz="1400" dirty="0">
                          <a:solidFill>
                            <a:srgbClr val="000000"/>
                          </a:solidFill>
                        </a:rPr>
                        <a:t>Embedded Microsoft Power BI</a:t>
                      </a:r>
                    </a:p>
                  </a:txBody>
                  <a:tcPr marL="79588" marR="79588" marT="39794" marB="39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sz="1400">
                          <a:solidFill>
                            <a:srgbClr val="000000"/>
                          </a:solidFill>
                        </a:rPr>
                        <a:t>Power BI adds embedded Power BI tiles and dashboards to your app. Power BI is a cloud-based service that provides business intelligence (BI) insight.</a:t>
                      </a:r>
                    </a:p>
                  </a:txBody>
                  <a:tcPr marL="79588" marR="79588" marT="39794" marB="39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sz="1400" dirty="0">
                          <a:solidFill>
                            <a:srgbClr val="000000"/>
                          </a:solidFill>
                        </a:rPr>
                        <a:t>A combination of chart designer, dashboard designer, and Power BI</a:t>
                      </a:r>
                    </a:p>
                  </a:txBody>
                  <a:tcPr marL="79588" marR="79588" marT="39794" marB="3979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2979318"/>
                  </a:ext>
                </a:extLst>
              </a:tr>
            </a:tbl>
          </a:graphicData>
        </a:graphic>
      </p:graphicFrame>
    </p:spTree>
    <p:extLst>
      <p:ext uri="{BB962C8B-B14F-4D97-AF65-F5344CB8AC3E}">
        <p14:creationId xmlns:p14="http://schemas.microsoft.com/office/powerpoint/2010/main" val="263598285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C1EE3-F6AC-489A-9C03-39AA92C93836}"/>
              </a:ext>
            </a:extLst>
          </p:cNvPr>
          <p:cNvSpPr>
            <a:spLocks noGrp="1"/>
          </p:cNvSpPr>
          <p:nvPr>
            <p:ph type="title"/>
          </p:nvPr>
        </p:nvSpPr>
        <p:spPr>
          <a:xfrm>
            <a:off x="588263" y="457200"/>
            <a:ext cx="11018520" cy="492443"/>
          </a:xfrm>
        </p:spPr>
        <p:txBody>
          <a:bodyPr/>
          <a:lstStyle/>
          <a:p>
            <a:r>
              <a:rPr lang="en-US" sz="3200" dirty="0"/>
              <a:t>Power Apps Component Framework</a:t>
            </a:r>
          </a:p>
        </p:txBody>
      </p:sp>
      <p:sp>
        <p:nvSpPr>
          <p:cNvPr id="3" name="Content Placeholder 2">
            <a:extLst>
              <a:ext uri="{FF2B5EF4-FFF2-40B4-BE49-F238E27FC236}">
                <a16:creationId xmlns:a16="http://schemas.microsoft.com/office/drawing/2014/main" id="{DEEC5C0C-6A6E-4FCE-902B-D53E1E2D3EE9}"/>
              </a:ext>
            </a:extLst>
          </p:cNvPr>
          <p:cNvSpPr>
            <a:spLocks noGrp="1"/>
          </p:cNvSpPr>
          <p:nvPr>
            <p:ph sz="quarter" idx="10"/>
          </p:nvPr>
        </p:nvSpPr>
        <p:spPr>
          <a:xfrm>
            <a:off x="587945" y="1310083"/>
            <a:ext cx="11018838" cy="738664"/>
          </a:xfrm>
        </p:spPr>
        <p:txBody>
          <a:bodyPr/>
          <a:lstStyle/>
          <a:p>
            <a:r>
              <a:rPr lang="en-US" sz="2400" b="0" i="0" dirty="0">
                <a:solidFill>
                  <a:srgbClr val="171717"/>
                </a:solidFill>
                <a:effectLst/>
                <a:latin typeface="+mj-lt"/>
              </a:rPr>
              <a:t>Code components can be used to enhance the user experience for users working with data on forms, views, dashboards, and canvas app screens</a:t>
            </a:r>
            <a:endParaRPr lang="en-US" sz="2400" dirty="0">
              <a:latin typeface="+mj-lt"/>
            </a:endParaRPr>
          </a:p>
        </p:txBody>
      </p:sp>
      <p:pic>
        <p:nvPicPr>
          <p:cNvPr id="5" name="Picture 4">
            <a:extLst>
              <a:ext uri="{FF2B5EF4-FFF2-40B4-BE49-F238E27FC236}">
                <a16:creationId xmlns:a16="http://schemas.microsoft.com/office/drawing/2014/main" id="{B18049A1-ACD6-4E4B-A902-F900FF3C5E4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84201" y="2576898"/>
            <a:ext cx="5054782" cy="2592519"/>
          </a:xfrm>
          <a:prstGeom prst="rect">
            <a:avLst/>
          </a:prstGeom>
        </p:spPr>
      </p:pic>
      <p:pic>
        <p:nvPicPr>
          <p:cNvPr id="7" name="Picture 6">
            <a:extLst>
              <a:ext uri="{FF2B5EF4-FFF2-40B4-BE49-F238E27FC236}">
                <a16:creationId xmlns:a16="http://schemas.microsoft.com/office/drawing/2014/main" id="{49158404-A077-40AA-AA72-87FDCFE98FD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553019" y="2576898"/>
            <a:ext cx="4626099" cy="2601687"/>
          </a:xfrm>
          <a:prstGeom prst="rect">
            <a:avLst/>
          </a:prstGeom>
        </p:spPr>
      </p:pic>
      <p:sp>
        <p:nvSpPr>
          <p:cNvPr id="8" name="Arrow: Right 7">
            <a:extLst>
              <a:ext uri="{FF2B5EF4-FFF2-40B4-BE49-F238E27FC236}">
                <a16:creationId xmlns:a16="http://schemas.microsoft.com/office/drawing/2014/main" id="{8B432550-F7DF-4EE4-B592-B4AD20AD13A1}"/>
              </a:ext>
              <a:ext uri="{C183D7F6-B498-43B3-948B-1728B52AA6E4}">
                <adec:decorative xmlns:adec="http://schemas.microsoft.com/office/drawing/2017/decorative" val="1"/>
              </a:ext>
            </a:extLst>
          </p:cNvPr>
          <p:cNvSpPr/>
          <p:nvPr/>
        </p:nvSpPr>
        <p:spPr bwMode="auto">
          <a:xfrm>
            <a:off x="5744183" y="3486532"/>
            <a:ext cx="656617" cy="62743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2205076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84174-3A58-4FA8-9BD2-B10C96381C19}"/>
              </a:ext>
            </a:extLst>
          </p:cNvPr>
          <p:cNvSpPr>
            <a:spLocks noGrp="1"/>
          </p:cNvSpPr>
          <p:nvPr>
            <p:ph type="title"/>
          </p:nvPr>
        </p:nvSpPr>
        <p:spPr/>
        <p:txBody>
          <a:bodyPr/>
          <a:lstStyle/>
          <a:p>
            <a:r>
              <a:rPr lang="en-US" sz="3200" dirty="0"/>
              <a:t>Demo</a:t>
            </a:r>
            <a:br>
              <a:rPr lang="en-US" sz="3200" dirty="0"/>
            </a:br>
            <a:r>
              <a:rPr lang="en-US" sz="1600" dirty="0"/>
              <a:t>https://pcf.gallery/ </a:t>
            </a:r>
            <a:endParaRPr lang="en-US" sz="3200" dirty="0"/>
          </a:p>
        </p:txBody>
      </p:sp>
      <p:pic>
        <p:nvPicPr>
          <p:cNvPr id="5" name="Picture Placeholder 4" descr="Puzzle outline">
            <a:extLst>
              <a:ext uri="{FF2B5EF4-FFF2-40B4-BE49-F238E27FC236}">
                <a16:creationId xmlns:a16="http://schemas.microsoft.com/office/drawing/2014/main" id="{0CE2167D-893F-49DA-B75D-46474152AE58}"/>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a:stretch>
            <a:fillRect/>
          </a:stretch>
        </p:blipFill>
        <p:spPr/>
      </p:pic>
    </p:spTree>
    <p:extLst>
      <p:ext uri="{BB962C8B-B14F-4D97-AF65-F5344CB8AC3E}">
        <p14:creationId xmlns:p14="http://schemas.microsoft.com/office/powerpoint/2010/main" val="2956362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492443"/>
          </a:xfrm>
        </p:spPr>
        <p:txBody>
          <a:bodyPr/>
          <a:lstStyle>
            <a:lvl1pPr>
              <a:defRPr>
                <a:solidFill>
                  <a:schemeClr val="tx1"/>
                </a:solidFill>
              </a:defRPr>
            </a:lvl1pPr>
          </a:lstStyle>
          <a:p>
            <a:r>
              <a:rPr lang="en-US" sz="3200" dirty="0"/>
              <a:t>User Interface (UI) and User Experience (UX)</a:t>
            </a:r>
          </a:p>
        </p:txBody>
      </p:sp>
      <p:sp>
        <p:nvSpPr>
          <p:cNvPr id="3" name="Subtitle"/>
          <p:cNvSpPr>
            <a:spLocks noGrp="1"/>
          </p:cNvSpPr>
          <p:nvPr>
            <p:ph sz="quarter" idx="10"/>
          </p:nvPr>
        </p:nvSpPr>
        <p:spPr>
          <a:xfrm>
            <a:off x="586581" y="1173843"/>
            <a:ext cx="11018838" cy="92333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sz="2400" dirty="0">
                <a:latin typeface="+mj-lt"/>
              </a:rPr>
              <a:t>When building a </a:t>
            </a:r>
            <a:r>
              <a:rPr lang="en-US" sz="2400" dirty="0">
                <a:latin typeface="+mj-lt"/>
              </a:rPr>
              <a:t>m</a:t>
            </a:r>
            <a:r>
              <a:rPr sz="2400" dirty="0">
                <a:latin typeface="+mj-lt"/>
              </a:rPr>
              <a:t>odel-driven app, </a:t>
            </a:r>
            <a:r>
              <a:rPr lang="en-US" sz="2400" dirty="0">
                <a:latin typeface="+mj-lt"/>
              </a:rPr>
              <a:t>some</a:t>
            </a:r>
            <a:r>
              <a:rPr sz="2400" dirty="0">
                <a:latin typeface="+mj-lt"/>
              </a:rPr>
              <a:t> of the UI and UX are predetermined for you</a:t>
            </a:r>
            <a:r>
              <a:rPr lang="en-US" sz="2400" dirty="0">
                <a:latin typeface="+mj-lt"/>
              </a:rPr>
              <a:t>, but customizable</a:t>
            </a:r>
            <a:r>
              <a:rPr sz="2400" dirty="0">
                <a:latin typeface="+mj-lt"/>
              </a:rPr>
              <a:t>.</a:t>
            </a:r>
          </a:p>
        </p:txBody>
      </p:sp>
      <p:pic>
        <p:nvPicPr>
          <p:cNvPr id="6" name="Picture 5">
            <a:extLst>
              <a:ext uri="{FF2B5EF4-FFF2-40B4-BE49-F238E27FC236}">
                <a16:creationId xmlns:a16="http://schemas.microsoft.com/office/drawing/2014/main" id="{A2A631EB-2006-45C4-B6FA-D394CC868E1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6940" y="2205256"/>
            <a:ext cx="10198119" cy="4114800"/>
          </a:xfrm>
          <a:prstGeom prst="rect">
            <a:avLst/>
          </a:prstGeom>
          <a:ln w="3175">
            <a:solidFill>
              <a:schemeClr val="tx1"/>
            </a:solidFill>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492443"/>
          </a:xfrm>
        </p:spPr>
        <p:txBody>
          <a:bodyPr/>
          <a:lstStyle>
            <a:lvl1pPr>
              <a:defRPr>
                <a:solidFill>
                  <a:schemeClr val="tx1"/>
                </a:solidFill>
              </a:defRPr>
            </a:lvl1pPr>
          </a:lstStyle>
          <a:p>
            <a:r>
              <a:rPr lang="en-US" sz="3200" dirty="0"/>
              <a:t>Configure multiple forms</a:t>
            </a:r>
          </a:p>
        </p:txBody>
      </p:sp>
      <p:sp>
        <p:nvSpPr>
          <p:cNvPr id="3" name="Subtitle"/>
          <p:cNvSpPr>
            <a:spLocks noGrp="1"/>
          </p:cNvSpPr>
          <p:nvPr>
            <p:ph sz="quarter" idx="10"/>
          </p:nvPr>
        </p:nvSpPr>
        <p:spPr>
          <a:xfrm>
            <a:off x="609600" y="949643"/>
            <a:ext cx="11018838" cy="129266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sz="2400" dirty="0">
                <a:latin typeface="+mn-lt"/>
              </a:rPr>
              <a:t>Users of model driven applications will encounter many forms in their user experience, and will even encounter different forms for the same table depending on their role, job tasks and desired outcomes.</a:t>
            </a:r>
          </a:p>
        </p:txBody>
      </p:sp>
      <p:sp>
        <p:nvSpPr>
          <p:cNvPr id="4" name="New shape"/>
          <p:cNvSpPr/>
          <p:nvPr/>
        </p:nvSpPr>
        <p:spPr>
          <a:xfrm>
            <a:off x="609600" y="2408633"/>
            <a:ext cx="5181600" cy="30810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3200" tIns="203200" rIns="203200" bIns="203200" rtlCol="0" anchor="ctr">
            <a:noAutofit/>
          </a:bodyPr>
          <a:lstStyle/>
          <a:p>
            <a:pPr marL="0" marR="0" lvl="0" indent="0" algn="ctr" defTabSz="914400" rtl="0" eaLnBrk="1" fontAlgn="auto" latinLnBrk="0" hangingPunct="1">
              <a:lnSpc>
                <a:spcPct val="100000"/>
              </a:lnSpc>
              <a:spcBef>
                <a:spcPct val="43750"/>
              </a:spcBef>
              <a:spcAft>
                <a:spcPct val="43750"/>
              </a:spcAft>
              <a:buClrTx/>
              <a:buSzTx/>
              <a:buFontTx/>
              <a:buNone/>
              <a:tabLst/>
              <a:defRPr/>
            </a:pPr>
            <a:r>
              <a:rPr kumimoji="0" sz="2400" b="0" i="0" u="none" strike="noStrike" kern="1200" cap="none" spc="0" normalizeH="0" baseline="0" noProof="0" dirty="0">
                <a:ln>
                  <a:noFill/>
                </a:ln>
                <a:solidFill>
                  <a:srgbClr val="000000"/>
                </a:solidFill>
                <a:effectLst/>
                <a:uLnTx/>
                <a:uFillTx/>
                <a:cs typeface="Arial" pitchFamily="34" charset="0"/>
              </a:rPr>
              <a:t>You can create more than one Quick Create form for a given table, but only the first one in order will be available for end users.</a:t>
            </a:r>
          </a:p>
        </p:txBody>
      </p:sp>
      <p:pic>
        <p:nvPicPr>
          <p:cNvPr id="7" name="Picture 6">
            <a:extLst>
              <a:ext uri="{FF2B5EF4-FFF2-40B4-BE49-F238E27FC236}">
                <a16:creationId xmlns:a16="http://schemas.microsoft.com/office/drawing/2014/main" id="{B928205B-4294-4C32-A4C3-EB471D533E0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520711" y="2408633"/>
            <a:ext cx="3928914" cy="3081033"/>
          </a:xfrm>
          <a:prstGeom prst="rect">
            <a:avLst/>
          </a:prstGeom>
          <a:ln w="3175">
            <a:solidFill>
              <a:schemeClr val="tx1"/>
            </a:solidFill>
          </a:ln>
        </p:spPr>
      </p:pic>
      <p:sp>
        <p:nvSpPr>
          <p:cNvPr id="5" name="Rectangle 4">
            <a:extLst>
              <a:ext uri="{FF2B5EF4-FFF2-40B4-BE49-F238E27FC236}">
                <a16:creationId xmlns:a16="http://schemas.microsoft.com/office/drawing/2014/main" id="{E8E81130-7EB3-411E-A43A-CA09EA5B4DD1}"/>
              </a:ext>
              <a:ext uri="{C183D7F6-B498-43B3-948B-1728B52AA6E4}">
                <adec:decorative xmlns:adec="http://schemas.microsoft.com/office/drawing/2017/decorative" val="1"/>
              </a:ext>
            </a:extLst>
          </p:cNvPr>
          <p:cNvSpPr/>
          <p:nvPr/>
        </p:nvSpPr>
        <p:spPr bwMode="auto">
          <a:xfrm>
            <a:off x="6096000" y="2408633"/>
            <a:ext cx="4772628" cy="3081032"/>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dirty="0">
              <a:solidFill>
                <a:schemeClr val="bg1"/>
              </a:solidFill>
              <a:ea typeface="Segoe UI" pitchFamily="34" charset="0"/>
              <a:cs typeface="Segoe UI" pitchFamily="34" charset="0"/>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AF52E-2B63-4FCB-8E72-EED48C257940}"/>
              </a:ext>
            </a:extLst>
          </p:cNvPr>
          <p:cNvSpPr>
            <a:spLocks noGrp="1"/>
          </p:cNvSpPr>
          <p:nvPr>
            <p:ph type="title"/>
          </p:nvPr>
        </p:nvSpPr>
        <p:spPr/>
        <p:txBody>
          <a:bodyPr/>
          <a:lstStyle/>
          <a:p>
            <a:r>
              <a:rPr lang="en-US" sz="3200" dirty="0"/>
              <a:t>Demo</a:t>
            </a:r>
          </a:p>
        </p:txBody>
      </p:sp>
      <p:pic>
        <p:nvPicPr>
          <p:cNvPr id="5" name="Picture Placeholder 4" descr="Puzzle outline">
            <a:extLst>
              <a:ext uri="{FF2B5EF4-FFF2-40B4-BE49-F238E27FC236}">
                <a16:creationId xmlns:a16="http://schemas.microsoft.com/office/drawing/2014/main" id="{5163E022-E8AE-4ECE-B9DB-1C4DCF5BF4FB}"/>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a:stretch>
            <a:fillRect/>
          </a:stretch>
        </p:blipFill>
        <p:spPr/>
      </p:pic>
    </p:spTree>
    <p:extLst>
      <p:ext uri="{BB962C8B-B14F-4D97-AF65-F5344CB8AC3E}">
        <p14:creationId xmlns:p14="http://schemas.microsoft.com/office/powerpoint/2010/main" val="28052322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492443"/>
          </a:xfrm>
        </p:spPr>
        <p:txBody>
          <a:bodyPr/>
          <a:lstStyle>
            <a:lvl1pPr>
              <a:defRPr>
                <a:solidFill>
                  <a:schemeClr val="tx1"/>
                </a:solidFill>
              </a:defRPr>
            </a:lvl1pPr>
          </a:lstStyle>
          <a:p>
            <a:r>
              <a:rPr lang="en-US" sz="3200" dirty="0"/>
              <a:t>Access to forms</a:t>
            </a:r>
          </a:p>
        </p:txBody>
      </p:sp>
      <p:sp>
        <p:nvSpPr>
          <p:cNvPr id="3" name="Subtitle"/>
          <p:cNvSpPr>
            <a:spLocks noGrp="1"/>
          </p:cNvSpPr>
          <p:nvPr>
            <p:ph sz="quarter" idx="10"/>
          </p:nvPr>
        </p:nvSpPr>
        <p:spPr>
          <a:xfrm>
            <a:off x="587945" y="1401637"/>
            <a:ext cx="11018838" cy="3139321"/>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sz="2400" dirty="0">
                <a:latin typeface="+mn-lt"/>
              </a:rPr>
              <a:t>When users need to access common tables for different roles, it might be useful to have other forms available to tailor the user experience for that particular set of users</a:t>
            </a:r>
            <a:r>
              <a:rPr sz="2400" dirty="0">
                <a:latin typeface="+mj-lt"/>
              </a:rPr>
              <a:t>.</a:t>
            </a:r>
            <a:endParaRPr lang="en-US" sz="2400" dirty="0">
              <a:latin typeface="+mj-lt"/>
            </a:endParaRPr>
          </a:p>
          <a:p>
            <a:endParaRPr lang="en-US" sz="2400" dirty="0">
              <a:latin typeface="+mj-lt"/>
            </a:endParaRPr>
          </a:p>
          <a:p>
            <a:r>
              <a:rPr kumimoji="0" lang="en-US" sz="2400" b="0" i="0" u="none" strike="noStrike" kern="1200" cap="none" spc="0" normalizeH="0" baseline="0" noProof="0" dirty="0">
                <a:ln>
                  <a:noFill/>
                </a:ln>
                <a:solidFill>
                  <a:srgbClr val="000000"/>
                </a:solidFill>
                <a:effectLst/>
                <a:uLnTx/>
                <a:uFillTx/>
                <a:latin typeface="Segoe UI"/>
                <a:cs typeface="Arial" pitchFamily="34" charset="0"/>
              </a:rPr>
              <a:t>Controlling user access to forms is not necessarily a secure means to prevent access to data. Sometimes users have other ways to interact with data such as advanced find or background automation.</a:t>
            </a:r>
          </a:p>
          <a:p>
            <a:endParaRPr sz="2400" dirty="0">
              <a:latin typeface="+mj-lt"/>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492443"/>
          </a:xfrm>
        </p:spPr>
        <p:txBody>
          <a:bodyPr/>
          <a:lstStyle>
            <a:lvl1pPr>
              <a:defRPr>
                <a:solidFill>
                  <a:schemeClr val="tx1"/>
                </a:solidFill>
              </a:defRPr>
            </a:lvl1pPr>
          </a:lstStyle>
          <a:p>
            <a:r>
              <a:rPr lang="en-US" sz="3200" dirty="0"/>
              <a:t>Miscellaneous form details</a:t>
            </a:r>
          </a:p>
        </p:txBody>
      </p:sp>
      <p:sp>
        <p:nvSpPr>
          <p:cNvPr id="4" name="New shape"/>
          <p:cNvSpPr/>
          <p:nvPr/>
        </p:nvSpPr>
        <p:spPr>
          <a:xfrm>
            <a:off x="377327" y="1323808"/>
            <a:ext cx="9759451" cy="42103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b="0" i="0" u="none" strike="noStrike" kern="1200" cap="none" spc="0" normalizeH="0" baseline="0" noProof="0" dirty="0">
                <a:ln>
                  <a:noFill/>
                </a:ln>
                <a:solidFill>
                  <a:srgbClr val="000000"/>
                </a:solidFill>
                <a:effectLst/>
                <a:uLnTx/>
                <a:uFillTx/>
                <a:latin typeface="Segoe UI"/>
                <a:cs typeface="Arial" pitchFamily="34" charset="0"/>
              </a:rPr>
              <a:t>Each table must have a designated fallback form. This is the form that all users would see if they do not have a security role assigned that matches your role tailored forms.</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b="0" i="0" u="none" strike="noStrike" kern="1200" cap="none" spc="0" normalizeH="0" baseline="0" noProof="0" dirty="0">
                <a:ln>
                  <a:noFill/>
                </a:ln>
                <a:solidFill>
                  <a:srgbClr val="000000"/>
                </a:solidFill>
                <a:effectLst/>
                <a:uLnTx/>
                <a:uFillTx/>
                <a:latin typeface="Segoe UI"/>
                <a:cs typeface="Arial" pitchFamily="34" charset="0"/>
              </a:rPr>
              <a:t>Only Main forms can be assigned to security roles.</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b="0" i="0" u="none" strike="noStrike" kern="1200" cap="none" spc="0" normalizeH="0" baseline="0" noProof="0" dirty="0">
                <a:ln>
                  <a:noFill/>
                </a:ln>
                <a:solidFill>
                  <a:srgbClr val="000000"/>
                </a:solidFill>
                <a:effectLst/>
                <a:uLnTx/>
                <a:uFillTx/>
                <a:latin typeface="Segoe UI"/>
                <a:cs typeface="Arial" pitchFamily="34" charset="0"/>
              </a:rPr>
              <a:t>When a user has access to multiple forms, a form selector will be available near the top of the form. If a user has access to only a single form for a given table, there will be no form selector visible.</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b="0" i="0" u="none" strike="noStrike" kern="1200" cap="none" spc="0" normalizeH="0" baseline="0" noProof="0" dirty="0">
                <a:ln>
                  <a:noFill/>
                </a:ln>
                <a:solidFill>
                  <a:srgbClr val="000000"/>
                </a:solidFill>
                <a:effectLst/>
                <a:uLnTx/>
                <a:uFillTx/>
                <a:latin typeface="Segoe UI"/>
                <a:cs typeface="Arial" pitchFamily="34" charset="0"/>
              </a:rPr>
              <a:t>You can designate a main form as inactive. This will make it not visible to all users, regardless of security roles. This feature was included primarily to manage new forms included when organizations upgrade but you can use it to prevent people from being able to use any main form.</a:t>
            </a:r>
            <a:endParaRPr kumimoji="0" lang="en-US" b="0" i="0" u="none" strike="noStrike" kern="1200" cap="none" spc="0" normalizeH="0" baseline="0" noProof="0" dirty="0">
              <a:ln>
                <a:noFill/>
              </a:ln>
              <a:solidFill>
                <a:srgbClr val="000000"/>
              </a:solidFill>
              <a:effectLst/>
              <a:uLnTx/>
              <a:uFillTx/>
              <a:latin typeface="Segoe UI"/>
              <a:cs typeface="Arial" pitchFamily="34" charset="0"/>
            </a:endParaRPr>
          </a:p>
          <a:p>
            <a:pPr marL="635000" indent="-365760">
              <a:spcBef>
                <a:spcPct val="20000"/>
              </a:spcBef>
              <a:spcAft>
                <a:spcPct val="20000"/>
              </a:spcAft>
              <a:buFontTx/>
              <a:buChar char="•"/>
              <a:defRPr/>
            </a:pPr>
            <a:r>
              <a:rPr kumimoji="0" lang="en-US" b="0" i="0" u="none" strike="noStrike" kern="1200" cap="none" spc="0" normalizeH="0" baseline="0" noProof="0" dirty="0">
                <a:ln>
                  <a:noFill/>
                </a:ln>
                <a:solidFill>
                  <a:srgbClr val="000000"/>
                </a:solidFill>
                <a:effectLst/>
                <a:uLnTx/>
                <a:uFillTx/>
                <a:latin typeface="Segoe UI"/>
                <a:cs typeface="Arial" pitchFamily="34" charset="0"/>
              </a:rPr>
              <a:t>The table definition must allow for Quick Create before you will be able to configure a Quick Create form. This setting is managed along with other Data Services for the table.</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endParaRPr kumimoji="0" sz="1600" b="0" i="0" u="none" strike="noStrike" kern="1200" cap="none" spc="0" normalizeH="0" baseline="0" noProof="0" dirty="0">
              <a:ln>
                <a:noFill/>
              </a:ln>
              <a:solidFill>
                <a:srgbClr val="000000"/>
              </a:solidFill>
              <a:effectLst/>
              <a:uLnTx/>
              <a:uFillTx/>
              <a:latin typeface="Segoe UI"/>
              <a:cs typeface="Arial" pitchFamily="34"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69869A7-1293-47BD-AD7E-9F72E918F567}"/>
              </a:ext>
            </a:extLst>
          </p:cNvPr>
          <p:cNvSpPr>
            <a:spLocks noGrp="1"/>
          </p:cNvSpPr>
          <p:nvPr>
            <p:ph type="title"/>
          </p:nvPr>
        </p:nvSpPr>
        <p:spPr/>
        <p:txBody>
          <a:bodyPr/>
          <a:lstStyle/>
          <a:p>
            <a:r>
              <a:rPr lang="en-US" dirty="0"/>
              <a:t>What kind of apps have you made or used?</a:t>
            </a:r>
          </a:p>
        </p:txBody>
      </p:sp>
      <p:pic>
        <p:nvPicPr>
          <p:cNvPr id="13" name="Picture Placeholder 12" descr="Boardroom outline">
            <a:extLst>
              <a:ext uri="{FF2B5EF4-FFF2-40B4-BE49-F238E27FC236}">
                <a16:creationId xmlns:a16="http://schemas.microsoft.com/office/drawing/2014/main" id="{BD7290B1-180E-45F0-940D-E9FE15539023}"/>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a:stretch>
            <a:fillRect/>
          </a:stretch>
        </p:blipFill>
        <p:spPr/>
      </p:pic>
    </p:spTree>
    <p:extLst>
      <p:ext uri="{BB962C8B-B14F-4D97-AF65-F5344CB8AC3E}">
        <p14:creationId xmlns:p14="http://schemas.microsoft.com/office/powerpoint/2010/main" val="8330831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6D8A-8DFC-4AE3-9190-BBA82AF2B5D2}"/>
              </a:ext>
            </a:extLst>
          </p:cNvPr>
          <p:cNvSpPr>
            <a:spLocks noGrp="1"/>
          </p:cNvSpPr>
          <p:nvPr>
            <p:ph type="title"/>
          </p:nvPr>
        </p:nvSpPr>
        <p:spPr>
          <a:xfrm>
            <a:off x="588263" y="457200"/>
            <a:ext cx="11018520" cy="492443"/>
          </a:xfrm>
        </p:spPr>
        <p:txBody>
          <a:bodyPr/>
          <a:lstStyle/>
          <a:p>
            <a:r>
              <a:rPr lang="en-US" sz="3200" dirty="0"/>
              <a:t>Module 3 practice labs</a:t>
            </a:r>
          </a:p>
        </p:txBody>
      </p:sp>
      <p:sp>
        <p:nvSpPr>
          <p:cNvPr id="58" name="Rectangle 57">
            <a:extLst>
              <a:ext uri="{FF2B5EF4-FFF2-40B4-BE49-F238E27FC236}">
                <a16:creationId xmlns:a16="http://schemas.microsoft.com/office/drawing/2014/main" id="{0142AFD9-C3AE-4873-81DE-3A38BF5EEE10}"/>
              </a:ext>
            </a:extLst>
          </p:cNvPr>
          <p:cNvSpPr/>
          <p:nvPr/>
        </p:nvSpPr>
        <p:spPr bwMode="auto">
          <a:xfrm>
            <a:off x="2261454" y="2557669"/>
            <a:ext cx="8300620" cy="7051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dirty="0">
                <a:solidFill>
                  <a:srgbClr val="000000"/>
                </a:solidFill>
                <a:latin typeface="Segoe UI"/>
                <a:ea typeface="Segoe UI" pitchFamily="34" charset="0"/>
                <a:cs typeface="Segoe UI" pitchFamily="34" charset="0"/>
              </a:rPr>
              <a:t>Lab 3.2: Modify</a:t>
            </a:r>
            <a:r>
              <a:rPr kumimoji="0" lang="en-US"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 forms</a:t>
            </a:r>
          </a:p>
        </p:txBody>
      </p:sp>
      <p:cxnSp>
        <p:nvCxnSpPr>
          <p:cNvPr id="66" name="Straight Connector 65">
            <a:extLst>
              <a:ext uri="{FF2B5EF4-FFF2-40B4-BE49-F238E27FC236}">
                <a16:creationId xmlns:a16="http://schemas.microsoft.com/office/drawing/2014/main" id="{3884A27E-7A8F-4C4B-A5FD-42158C02C83B}"/>
              </a:ext>
              <a:ext uri="{C183D7F6-B498-43B3-948B-1728B52AA6E4}">
                <adec:decorative xmlns:adec="http://schemas.microsoft.com/office/drawing/2017/decorative" val="1"/>
              </a:ext>
            </a:extLst>
          </p:cNvPr>
          <p:cNvCxnSpPr>
            <a:cxnSpLocks/>
          </p:cNvCxnSpPr>
          <p:nvPr/>
        </p:nvCxnSpPr>
        <p:spPr>
          <a:xfrm>
            <a:off x="2311287" y="3507037"/>
            <a:ext cx="827659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C75AAD3C-0D38-43D8-9EF2-999244A849C9}"/>
              </a:ext>
            </a:extLst>
          </p:cNvPr>
          <p:cNvSpPr/>
          <p:nvPr/>
        </p:nvSpPr>
        <p:spPr bwMode="auto">
          <a:xfrm>
            <a:off x="2289373" y="3751231"/>
            <a:ext cx="8300620" cy="7051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Lab 3.3: Modify views</a:t>
            </a:r>
          </a:p>
        </p:txBody>
      </p:sp>
      <p:cxnSp>
        <p:nvCxnSpPr>
          <p:cNvPr id="81" name="Straight Connector 80">
            <a:extLst>
              <a:ext uri="{FF2B5EF4-FFF2-40B4-BE49-F238E27FC236}">
                <a16:creationId xmlns:a16="http://schemas.microsoft.com/office/drawing/2014/main" id="{F84BEE8B-F63E-40CD-B1B5-C7AFAF284F52}"/>
              </a:ext>
              <a:ext uri="{C183D7F6-B498-43B3-948B-1728B52AA6E4}">
                <adec:decorative xmlns:adec="http://schemas.microsoft.com/office/drawing/2017/decorative" val="1"/>
              </a:ext>
            </a:extLst>
          </p:cNvPr>
          <p:cNvCxnSpPr>
            <a:cxnSpLocks/>
          </p:cNvCxnSpPr>
          <p:nvPr/>
        </p:nvCxnSpPr>
        <p:spPr>
          <a:xfrm>
            <a:off x="2285484" y="4700601"/>
            <a:ext cx="827659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EBE1426-3515-4649-B11D-7FE9DB692AF4}"/>
              </a:ext>
            </a:extLst>
          </p:cNvPr>
          <p:cNvSpPr/>
          <p:nvPr/>
        </p:nvSpPr>
        <p:spPr bwMode="auto">
          <a:xfrm>
            <a:off x="2261454" y="1364107"/>
            <a:ext cx="8300620" cy="7051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Lab 3.1: Use app designer</a:t>
            </a:r>
          </a:p>
        </p:txBody>
      </p:sp>
      <p:cxnSp>
        <p:nvCxnSpPr>
          <p:cNvPr id="24" name="Straight Connector 23">
            <a:extLst>
              <a:ext uri="{FF2B5EF4-FFF2-40B4-BE49-F238E27FC236}">
                <a16:creationId xmlns:a16="http://schemas.microsoft.com/office/drawing/2014/main" id="{E3F0FC2A-590B-46D5-8F58-611D37DFDE66}"/>
              </a:ext>
              <a:ext uri="{C183D7F6-B498-43B3-948B-1728B52AA6E4}">
                <adec:decorative xmlns:adec="http://schemas.microsoft.com/office/drawing/2017/decorative" val="1"/>
              </a:ext>
            </a:extLst>
          </p:cNvPr>
          <p:cNvCxnSpPr>
            <a:cxnSpLocks/>
          </p:cNvCxnSpPr>
          <p:nvPr/>
        </p:nvCxnSpPr>
        <p:spPr>
          <a:xfrm>
            <a:off x="2311287" y="2313475"/>
            <a:ext cx="827659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7065246-CE29-4923-80FA-DB1EB6235558}"/>
              </a:ext>
              <a:ext uri="{C183D7F6-B498-43B3-948B-1728B52AA6E4}">
                <adec:decorative xmlns:adec="http://schemas.microsoft.com/office/drawing/2017/decorative" val="1"/>
              </a:ext>
            </a:extLst>
          </p:cNvPr>
          <p:cNvGrpSpPr/>
          <p:nvPr/>
        </p:nvGrpSpPr>
        <p:grpSpPr>
          <a:xfrm>
            <a:off x="1062116" y="2617227"/>
            <a:ext cx="896425" cy="896552"/>
            <a:chOff x="418643" y="2980724"/>
            <a:chExt cx="896425" cy="896552"/>
          </a:xfrm>
        </p:grpSpPr>
        <p:grpSp>
          <p:nvGrpSpPr>
            <p:cNvPr id="13" name="Group 12">
              <a:extLst>
                <a:ext uri="{FF2B5EF4-FFF2-40B4-BE49-F238E27FC236}">
                  <a16:creationId xmlns:a16="http://schemas.microsoft.com/office/drawing/2014/main" id="{F5A42187-5BB0-490C-A81C-A26477220DCB}"/>
                </a:ext>
                <a:ext uri="{C183D7F6-B498-43B3-948B-1728B52AA6E4}">
                  <adec:decorative xmlns:adec="http://schemas.microsoft.com/office/drawing/2017/decorative" val="1"/>
                </a:ext>
              </a:extLst>
            </p:cNvPr>
            <p:cNvGrpSpPr/>
            <p:nvPr/>
          </p:nvGrpSpPr>
          <p:grpSpPr>
            <a:xfrm>
              <a:off x="418643" y="2980724"/>
              <a:ext cx="896425" cy="896552"/>
              <a:chOff x="7962901" y="3032919"/>
              <a:chExt cx="981074" cy="981076"/>
            </a:xfrm>
          </p:grpSpPr>
          <p:sp>
            <p:nvSpPr>
              <p:cNvPr id="15" name="Freeform 5">
                <a:extLst>
                  <a:ext uri="{FF2B5EF4-FFF2-40B4-BE49-F238E27FC236}">
                    <a16:creationId xmlns:a16="http://schemas.microsoft.com/office/drawing/2014/main" id="{79661740-35B6-4DB0-974D-D6D532AE04B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 name="Freeform 6">
                <a:extLst>
                  <a:ext uri="{FF2B5EF4-FFF2-40B4-BE49-F238E27FC236}">
                    <a16:creationId xmlns:a16="http://schemas.microsoft.com/office/drawing/2014/main" id="{14E82C05-8814-43C8-918E-5FCDB47D08AC}"/>
                  </a:ext>
                </a:extLst>
              </p:cNvPr>
              <p:cNvSpPr>
                <a:spLocks noEditPoints="1"/>
              </p:cNvSpPr>
              <p:nvPr/>
            </p:nvSpPr>
            <p:spPr bwMode="auto">
              <a:xfrm>
                <a:off x="8031163" y="3102770"/>
                <a:ext cx="846137" cy="844550"/>
              </a:xfrm>
              <a:prstGeom prst="ellipse">
                <a:avLst/>
              </a:prstGeom>
              <a:noFill/>
              <a:ln w="28575">
                <a:solidFill>
                  <a:schemeClr val="accent3"/>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4" name="shield_3" title="Icon of a shield with an exclamation point inside">
              <a:extLst>
                <a:ext uri="{FF2B5EF4-FFF2-40B4-BE49-F238E27FC236}">
                  <a16:creationId xmlns:a16="http://schemas.microsoft.com/office/drawing/2014/main" id="{64CF0849-7EE5-4896-8038-E6C514256874}"/>
                </a:ext>
              </a:extLst>
            </p:cNvPr>
            <p:cNvSpPr>
              <a:spLocks noChangeAspect="1" noEditPoints="1"/>
            </p:cNvSpPr>
            <p:nvPr/>
          </p:nvSpPr>
          <p:spPr bwMode="auto">
            <a:xfrm>
              <a:off x="671673" y="3231182"/>
              <a:ext cx="390366" cy="39563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descr="Icon of a padlock">
            <a:extLst>
              <a:ext uri="{FF2B5EF4-FFF2-40B4-BE49-F238E27FC236}">
                <a16:creationId xmlns:a16="http://schemas.microsoft.com/office/drawing/2014/main" id="{42F2B2B4-FCD6-4DFF-9A28-AC42F69B3434}"/>
              </a:ext>
            </a:extLst>
          </p:cNvPr>
          <p:cNvGrpSpPr/>
          <p:nvPr/>
        </p:nvGrpSpPr>
        <p:grpSpPr>
          <a:xfrm>
            <a:off x="1062116" y="1456896"/>
            <a:ext cx="896425" cy="896552"/>
            <a:chOff x="418643" y="1456896"/>
            <a:chExt cx="896425" cy="896552"/>
          </a:xfrm>
        </p:grpSpPr>
        <p:grpSp>
          <p:nvGrpSpPr>
            <p:cNvPr id="19" name="Group 18">
              <a:extLst>
                <a:ext uri="{FF2B5EF4-FFF2-40B4-BE49-F238E27FC236}">
                  <a16:creationId xmlns:a16="http://schemas.microsoft.com/office/drawing/2014/main" id="{5D72DAB7-8156-4AA5-84A7-D1A35A6AE070}"/>
                </a:ext>
                <a:ext uri="{C183D7F6-B498-43B3-948B-1728B52AA6E4}">
                  <adec:decorative xmlns:adec="http://schemas.microsoft.com/office/drawing/2017/decorative" val="1"/>
                </a:ext>
              </a:extLst>
            </p:cNvPr>
            <p:cNvGrpSpPr/>
            <p:nvPr/>
          </p:nvGrpSpPr>
          <p:grpSpPr>
            <a:xfrm>
              <a:off x="418643" y="1456896"/>
              <a:ext cx="896425" cy="896552"/>
              <a:chOff x="7962901" y="3032919"/>
              <a:chExt cx="981074" cy="981076"/>
            </a:xfrm>
          </p:grpSpPr>
          <p:sp>
            <p:nvSpPr>
              <p:cNvPr id="21" name="Freeform 5">
                <a:extLst>
                  <a:ext uri="{FF2B5EF4-FFF2-40B4-BE49-F238E27FC236}">
                    <a16:creationId xmlns:a16="http://schemas.microsoft.com/office/drawing/2014/main" id="{9EB3A312-A3E9-492A-A81D-574BF95DE21C}"/>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 name="Freeform 6">
                <a:extLst>
                  <a:ext uri="{FF2B5EF4-FFF2-40B4-BE49-F238E27FC236}">
                    <a16:creationId xmlns:a16="http://schemas.microsoft.com/office/drawing/2014/main" id="{A948DDE5-1446-47A3-811A-723BB7627F5C}"/>
                  </a:ext>
                </a:extLst>
              </p:cNvPr>
              <p:cNvSpPr>
                <a:spLocks noEditPoints="1"/>
              </p:cNvSpPr>
              <p:nvPr/>
            </p:nvSpPr>
            <p:spPr bwMode="auto">
              <a:xfrm>
                <a:off x="8031163" y="3102770"/>
                <a:ext cx="846137" cy="844550"/>
              </a:xfrm>
              <a:prstGeom prst="ellipse">
                <a:avLst/>
              </a:prstGeom>
              <a:noFill/>
              <a:ln w="28575">
                <a:solidFill>
                  <a:schemeClr val="accent3"/>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0" name="Lock" title="Icon of a padlock">
              <a:extLst>
                <a:ext uri="{FF2B5EF4-FFF2-40B4-BE49-F238E27FC236}">
                  <a16:creationId xmlns:a16="http://schemas.microsoft.com/office/drawing/2014/main" id="{ADC62561-D9FB-4751-B6FB-B556C6F67554}"/>
                </a:ext>
              </a:extLst>
            </p:cNvPr>
            <p:cNvSpPr>
              <a:spLocks noChangeAspect="1" noEditPoints="1"/>
            </p:cNvSpPr>
            <p:nvPr/>
          </p:nvSpPr>
          <p:spPr bwMode="auto">
            <a:xfrm>
              <a:off x="723556" y="1704892"/>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 descr="Icon of a locked safe">
            <a:extLst>
              <a:ext uri="{FF2B5EF4-FFF2-40B4-BE49-F238E27FC236}">
                <a16:creationId xmlns:a16="http://schemas.microsoft.com/office/drawing/2014/main" id="{A0C0463B-803C-4424-A66E-B686929C2356}"/>
              </a:ext>
            </a:extLst>
          </p:cNvPr>
          <p:cNvGrpSpPr/>
          <p:nvPr/>
        </p:nvGrpSpPr>
        <p:grpSpPr>
          <a:xfrm>
            <a:off x="1062116" y="3774086"/>
            <a:ext cx="896425" cy="896552"/>
            <a:chOff x="418643" y="3636882"/>
            <a:chExt cx="896425" cy="896552"/>
          </a:xfrm>
        </p:grpSpPr>
        <p:grpSp>
          <p:nvGrpSpPr>
            <p:cNvPr id="26" name="Group 25">
              <a:extLst>
                <a:ext uri="{FF2B5EF4-FFF2-40B4-BE49-F238E27FC236}">
                  <a16:creationId xmlns:a16="http://schemas.microsoft.com/office/drawing/2014/main" id="{8844A6B0-3BC0-4F52-A793-444B0BC29CB9}"/>
                </a:ext>
                <a:ext uri="{C183D7F6-B498-43B3-948B-1728B52AA6E4}">
                  <adec:decorative xmlns:adec="http://schemas.microsoft.com/office/drawing/2017/decorative" val="1"/>
                </a:ext>
              </a:extLst>
            </p:cNvPr>
            <p:cNvGrpSpPr/>
            <p:nvPr/>
          </p:nvGrpSpPr>
          <p:grpSpPr>
            <a:xfrm>
              <a:off x="418643" y="3636882"/>
              <a:ext cx="896425" cy="896552"/>
              <a:chOff x="7962901" y="3032919"/>
              <a:chExt cx="981074" cy="981076"/>
            </a:xfrm>
          </p:grpSpPr>
          <p:sp>
            <p:nvSpPr>
              <p:cNvPr id="28" name="Freeform 5">
                <a:extLst>
                  <a:ext uri="{FF2B5EF4-FFF2-40B4-BE49-F238E27FC236}">
                    <a16:creationId xmlns:a16="http://schemas.microsoft.com/office/drawing/2014/main" id="{24521578-22BB-4AD5-A770-4C5A9B208757}"/>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9" name="Freeform 6">
                <a:extLst>
                  <a:ext uri="{FF2B5EF4-FFF2-40B4-BE49-F238E27FC236}">
                    <a16:creationId xmlns:a16="http://schemas.microsoft.com/office/drawing/2014/main" id="{5C08A773-D681-433F-9EEA-996D94AFE15A}"/>
                  </a:ext>
                </a:extLst>
              </p:cNvPr>
              <p:cNvSpPr>
                <a:spLocks noEditPoints="1"/>
              </p:cNvSpPr>
              <p:nvPr/>
            </p:nvSpPr>
            <p:spPr bwMode="auto">
              <a:xfrm>
                <a:off x="8031163" y="3102770"/>
                <a:ext cx="846137" cy="844550"/>
              </a:xfrm>
              <a:prstGeom prst="ellipse">
                <a:avLst/>
              </a:prstGeom>
              <a:noFill/>
              <a:ln w="28575">
                <a:solidFill>
                  <a:schemeClr val="accent3"/>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7" name="safe" title="Icon of a locked safe">
              <a:extLst>
                <a:ext uri="{FF2B5EF4-FFF2-40B4-BE49-F238E27FC236}">
                  <a16:creationId xmlns:a16="http://schemas.microsoft.com/office/drawing/2014/main" id="{7B0A5E35-F1DC-468A-8BFB-FAAC731F6C49}"/>
                </a:ext>
              </a:extLst>
            </p:cNvPr>
            <p:cNvSpPr>
              <a:spLocks noChangeAspect="1" noEditPoints="1"/>
            </p:cNvSpPr>
            <p:nvPr/>
          </p:nvSpPr>
          <p:spPr bwMode="auto">
            <a:xfrm>
              <a:off x="699362" y="3903897"/>
              <a:ext cx="342038" cy="362522"/>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5237761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492443"/>
          </a:xfrm>
        </p:spPr>
        <p:txBody>
          <a:bodyPr/>
          <a:lstStyle>
            <a:lvl1pPr>
              <a:defRPr>
                <a:solidFill>
                  <a:schemeClr val="tx1"/>
                </a:solidFill>
              </a:defRPr>
            </a:lvl1pPr>
          </a:lstStyle>
          <a:p>
            <a:r>
              <a:rPr lang="en-US" sz="3200" dirty="0"/>
              <a:t>Summary</a:t>
            </a:r>
          </a:p>
        </p:txBody>
      </p:sp>
      <p:sp>
        <p:nvSpPr>
          <p:cNvPr id="4" name="New shape"/>
          <p:cNvSpPr/>
          <p:nvPr/>
        </p:nvSpPr>
        <p:spPr>
          <a:xfrm>
            <a:off x="731954" y="1302040"/>
            <a:ext cx="10126532" cy="26037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2400" b="0" i="0" u="none" strike="noStrike" kern="1200" cap="none" spc="0" normalizeH="0" baseline="0" noProof="0" dirty="0">
                <a:ln>
                  <a:noFill/>
                </a:ln>
                <a:solidFill>
                  <a:srgbClr val="000000"/>
                </a:solidFill>
                <a:effectLst/>
                <a:uLnTx/>
                <a:uFillTx/>
                <a:cs typeface="Arial" pitchFamily="34" charset="0"/>
              </a:rPr>
              <a:t>Model-driven app design is an approach that focuses on quickly adding components to apps. These components include dashboards, forms, views, and charts.</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2400" b="0" i="0" u="none" strike="noStrike" kern="1200" cap="none" spc="0" normalizeH="0" baseline="0" noProof="0" dirty="0">
                <a:ln>
                  <a:noFill/>
                </a:ln>
                <a:solidFill>
                  <a:srgbClr val="000000"/>
                </a:solidFill>
                <a:effectLst/>
                <a:uLnTx/>
                <a:uFillTx/>
                <a:cs typeface="Arial" pitchFamily="34" charset="0"/>
              </a:rPr>
              <a:t>Little or no code is required to build model-driven apps.</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2400" b="0" i="0" u="none" strike="noStrike" kern="1200" cap="none" spc="0" normalizeH="0" baseline="0" noProof="0" dirty="0">
                <a:ln>
                  <a:noFill/>
                </a:ln>
                <a:solidFill>
                  <a:srgbClr val="000000"/>
                </a:solidFill>
                <a:effectLst/>
                <a:uLnTx/>
                <a:uFillTx/>
                <a:cs typeface="Arial" pitchFamily="34" charset="0"/>
              </a:rPr>
              <a:t>Model-driven design uses metadata-driven architecture so that designers can customize their apps.</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idx="4294967295"/>
          </p:nvPr>
        </p:nvSpPr>
        <p:spPr>
          <a:xfrm>
            <a:off x="261257" y="-517065"/>
            <a:ext cx="1507464" cy="517065"/>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Closing slide</a:t>
            </a:r>
            <a:endParaRPr kumimoji="0" lang="fr-FR" sz="1600" b="0" i="0" u="none" strike="noStrike" kern="1200" cap="none" spc="0" normalizeH="0" baseline="0" noProof="0" dirty="0" err="1">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5923217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1366-B163-4B80-83E0-FEB4437A9238}"/>
              </a:ext>
            </a:extLst>
          </p:cNvPr>
          <p:cNvSpPr>
            <a:spLocks noGrp="1"/>
          </p:cNvSpPr>
          <p:nvPr>
            <p:ph type="title"/>
          </p:nvPr>
        </p:nvSpPr>
        <p:spPr>
          <a:xfrm>
            <a:off x="588263" y="457200"/>
            <a:ext cx="11018520" cy="492443"/>
          </a:xfrm>
        </p:spPr>
        <p:txBody>
          <a:bodyPr/>
          <a:lstStyle/>
          <a:p>
            <a:r>
              <a:rPr lang="en-US" sz="3200" dirty="0"/>
              <a:t>Types of Power Apps</a:t>
            </a:r>
          </a:p>
        </p:txBody>
      </p:sp>
      <p:sp>
        <p:nvSpPr>
          <p:cNvPr id="3" name="Text Placeholder 2">
            <a:extLst>
              <a:ext uri="{FF2B5EF4-FFF2-40B4-BE49-F238E27FC236}">
                <a16:creationId xmlns:a16="http://schemas.microsoft.com/office/drawing/2014/main" id="{4C6BA8B1-CC5F-4738-AA94-781744707968}"/>
              </a:ext>
            </a:extLst>
          </p:cNvPr>
          <p:cNvSpPr>
            <a:spLocks noGrp="1"/>
          </p:cNvSpPr>
          <p:nvPr>
            <p:ph type="body" sz="quarter" idx="16"/>
          </p:nvPr>
        </p:nvSpPr>
        <p:spPr>
          <a:xfrm>
            <a:off x="866794" y="1331654"/>
            <a:ext cx="3264408" cy="307777"/>
          </a:xfrm>
        </p:spPr>
        <p:txBody>
          <a:bodyPr/>
          <a:lstStyle/>
          <a:p>
            <a:r>
              <a:rPr lang="en-US" sz="2000" dirty="0"/>
              <a:t>Model-driven</a:t>
            </a:r>
          </a:p>
        </p:txBody>
      </p:sp>
      <p:sp>
        <p:nvSpPr>
          <p:cNvPr id="4" name="Text Placeholder 3">
            <a:extLst>
              <a:ext uri="{FF2B5EF4-FFF2-40B4-BE49-F238E27FC236}">
                <a16:creationId xmlns:a16="http://schemas.microsoft.com/office/drawing/2014/main" id="{B2B478F0-52A6-4FC2-B972-C2845169E33F}"/>
              </a:ext>
            </a:extLst>
          </p:cNvPr>
          <p:cNvSpPr>
            <a:spLocks noGrp="1"/>
          </p:cNvSpPr>
          <p:nvPr>
            <p:ph type="body" sz="quarter" idx="14"/>
          </p:nvPr>
        </p:nvSpPr>
        <p:spPr>
          <a:xfrm>
            <a:off x="676657" y="1959402"/>
            <a:ext cx="3264408" cy="3416320"/>
          </a:xfrm>
        </p:spPr>
        <p:txBody>
          <a:bodyPr/>
          <a:lstStyle/>
          <a:p>
            <a:pPr marL="285750" indent="-285750">
              <a:lnSpc>
                <a:spcPct val="150000"/>
              </a:lnSpc>
              <a:buFont typeface="Arial" panose="020B0604020202020204" pitchFamily="34" charset="0"/>
              <a:buChar char="•"/>
            </a:pPr>
            <a:r>
              <a:rPr lang="en-US" sz="1800" dirty="0">
                <a:latin typeface="+mn-lt"/>
              </a:rPr>
              <a:t>Targets internal facing users</a:t>
            </a:r>
          </a:p>
          <a:p>
            <a:pPr marL="285750" indent="-285750">
              <a:lnSpc>
                <a:spcPct val="150000"/>
              </a:lnSpc>
              <a:buFont typeface="Arial" panose="020B0604020202020204" pitchFamily="34" charset="0"/>
              <a:buChar char="•"/>
            </a:pPr>
            <a:r>
              <a:rPr lang="en-US" sz="1800" dirty="0">
                <a:latin typeface="+mn-lt"/>
              </a:rPr>
              <a:t>Designed around the data</a:t>
            </a:r>
          </a:p>
          <a:p>
            <a:pPr marL="285750" indent="-285750">
              <a:lnSpc>
                <a:spcPct val="150000"/>
              </a:lnSpc>
              <a:buFont typeface="Arial" panose="020B0604020202020204" pitchFamily="34" charset="0"/>
              <a:buChar char="•"/>
            </a:pPr>
            <a:r>
              <a:rPr lang="en-US" sz="1800" dirty="0">
                <a:latin typeface="+mn-lt"/>
              </a:rPr>
              <a:t>Powered by </a:t>
            </a:r>
            <a:r>
              <a:rPr lang="en-US" dirty="0">
                <a:latin typeface="+mn-lt"/>
              </a:rPr>
              <a:t>Dataverse</a:t>
            </a:r>
          </a:p>
          <a:p>
            <a:pPr marL="285750" indent="-285750">
              <a:lnSpc>
                <a:spcPct val="150000"/>
              </a:lnSpc>
              <a:buFont typeface="Arial" panose="020B0604020202020204" pitchFamily="34" charset="0"/>
              <a:buChar char="•"/>
            </a:pPr>
            <a:r>
              <a:rPr lang="en-US" sz="1800" dirty="0">
                <a:latin typeface="+mn-lt"/>
              </a:rPr>
              <a:t>Automation</a:t>
            </a:r>
          </a:p>
          <a:p>
            <a:pPr marL="285750" indent="-285750">
              <a:lnSpc>
                <a:spcPct val="150000"/>
              </a:lnSpc>
              <a:buFont typeface="Arial" panose="020B0604020202020204" pitchFamily="34" charset="0"/>
              <a:buChar char="•"/>
            </a:pPr>
            <a:r>
              <a:rPr lang="en-US" sz="1800" dirty="0">
                <a:latin typeface="+mn-lt"/>
              </a:rPr>
              <a:t>Customizable user experience</a:t>
            </a:r>
          </a:p>
          <a:p>
            <a:pPr marL="285750" indent="-285750">
              <a:lnSpc>
                <a:spcPct val="150000"/>
              </a:lnSpc>
              <a:buFont typeface="Arial" panose="020B0604020202020204" pitchFamily="34" charset="0"/>
              <a:buChar char="•"/>
            </a:pPr>
            <a:r>
              <a:rPr lang="en-US" sz="1800" dirty="0">
                <a:latin typeface="+mn-lt"/>
              </a:rPr>
              <a:t>Customizable with or without professional developers</a:t>
            </a:r>
          </a:p>
          <a:p>
            <a:endParaRPr lang="en-US" sz="1800" dirty="0"/>
          </a:p>
        </p:txBody>
      </p:sp>
      <p:sp>
        <p:nvSpPr>
          <p:cNvPr id="5" name="Text Placeholder 4">
            <a:extLst>
              <a:ext uri="{FF2B5EF4-FFF2-40B4-BE49-F238E27FC236}">
                <a16:creationId xmlns:a16="http://schemas.microsoft.com/office/drawing/2014/main" id="{F6E29985-D2E6-4C6C-AA15-FBB19E171AC9}"/>
              </a:ext>
            </a:extLst>
          </p:cNvPr>
          <p:cNvSpPr>
            <a:spLocks noGrp="1"/>
          </p:cNvSpPr>
          <p:nvPr>
            <p:ph type="body" sz="quarter" idx="17"/>
          </p:nvPr>
        </p:nvSpPr>
        <p:spPr>
          <a:xfrm>
            <a:off x="4745373" y="1331654"/>
            <a:ext cx="3264408" cy="307777"/>
          </a:xfrm>
        </p:spPr>
        <p:txBody>
          <a:bodyPr/>
          <a:lstStyle/>
          <a:p>
            <a:r>
              <a:rPr lang="en-US" sz="2000" dirty="0"/>
              <a:t>Canvas</a:t>
            </a:r>
          </a:p>
        </p:txBody>
      </p:sp>
      <p:sp>
        <p:nvSpPr>
          <p:cNvPr id="6" name="Text Placeholder 5">
            <a:extLst>
              <a:ext uri="{FF2B5EF4-FFF2-40B4-BE49-F238E27FC236}">
                <a16:creationId xmlns:a16="http://schemas.microsoft.com/office/drawing/2014/main" id="{CA73B2EA-2553-4503-9198-F0B85098FC4D}"/>
              </a:ext>
            </a:extLst>
          </p:cNvPr>
          <p:cNvSpPr>
            <a:spLocks noGrp="1"/>
          </p:cNvSpPr>
          <p:nvPr>
            <p:ph type="body" sz="quarter" idx="15"/>
          </p:nvPr>
        </p:nvSpPr>
        <p:spPr>
          <a:xfrm>
            <a:off x="4555236" y="2014802"/>
            <a:ext cx="3264408" cy="3785652"/>
          </a:xfrm>
        </p:spPr>
        <p:txBody>
          <a:bodyPr/>
          <a:lstStyle/>
          <a:p>
            <a:pPr marL="285750" indent="-285750">
              <a:lnSpc>
                <a:spcPct val="150000"/>
              </a:lnSpc>
              <a:buFont typeface="Arial" panose="020B0604020202020204" pitchFamily="34" charset="0"/>
              <a:buChar char="•"/>
            </a:pPr>
            <a:r>
              <a:rPr lang="en-US" sz="1800" dirty="0">
                <a:latin typeface="+mn-lt"/>
              </a:rPr>
              <a:t>Targets internal facing users</a:t>
            </a:r>
          </a:p>
          <a:p>
            <a:pPr marL="285750" indent="-285750">
              <a:lnSpc>
                <a:spcPct val="150000"/>
              </a:lnSpc>
              <a:buFont typeface="Arial" panose="020B0604020202020204" pitchFamily="34" charset="0"/>
              <a:buChar char="•"/>
            </a:pPr>
            <a:r>
              <a:rPr lang="en-US" sz="1800" dirty="0">
                <a:latin typeface="+mn-lt"/>
              </a:rPr>
              <a:t>Designed around the user experience</a:t>
            </a:r>
          </a:p>
          <a:p>
            <a:pPr marL="285750" indent="-285750">
              <a:lnSpc>
                <a:spcPct val="150000"/>
              </a:lnSpc>
              <a:buFont typeface="Arial" panose="020B0604020202020204" pitchFamily="34" charset="0"/>
              <a:buChar char="•"/>
            </a:pPr>
            <a:r>
              <a:rPr lang="en-US" sz="1800" dirty="0">
                <a:latin typeface="+mn-lt"/>
              </a:rPr>
              <a:t>Connect to hundreds of data sources</a:t>
            </a:r>
          </a:p>
          <a:p>
            <a:pPr marL="285750" indent="-285750">
              <a:lnSpc>
                <a:spcPct val="150000"/>
              </a:lnSpc>
              <a:buFont typeface="Arial" panose="020B0604020202020204" pitchFamily="34" charset="0"/>
              <a:buChar char="•"/>
            </a:pPr>
            <a:r>
              <a:rPr lang="en-US" sz="1800" dirty="0">
                <a:latin typeface="+mn-lt"/>
              </a:rPr>
              <a:t>Automation</a:t>
            </a:r>
          </a:p>
          <a:p>
            <a:pPr marL="285750" indent="-285750">
              <a:lnSpc>
                <a:spcPct val="150000"/>
              </a:lnSpc>
              <a:buFont typeface="Arial" panose="020B0604020202020204" pitchFamily="34" charset="0"/>
              <a:buChar char="•"/>
            </a:pPr>
            <a:r>
              <a:rPr lang="en-US" sz="1800" dirty="0">
                <a:latin typeface="+mn-lt"/>
              </a:rPr>
              <a:t>Customizable with or without professional developers</a:t>
            </a:r>
          </a:p>
          <a:p>
            <a:pPr marL="285750" indent="-285750">
              <a:buFont typeface="Arial" panose="020B0604020202020204" pitchFamily="34" charset="0"/>
              <a:buChar char="•"/>
            </a:pPr>
            <a:endParaRPr lang="en-US" sz="1800" dirty="0">
              <a:latin typeface="+mn-lt"/>
            </a:endParaRPr>
          </a:p>
        </p:txBody>
      </p:sp>
      <p:sp>
        <p:nvSpPr>
          <p:cNvPr id="7" name="Text Placeholder 6">
            <a:extLst>
              <a:ext uri="{FF2B5EF4-FFF2-40B4-BE49-F238E27FC236}">
                <a16:creationId xmlns:a16="http://schemas.microsoft.com/office/drawing/2014/main" id="{DEF360B0-186C-40F4-A0D4-1B054ED9909E}"/>
              </a:ext>
            </a:extLst>
          </p:cNvPr>
          <p:cNvSpPr>
            <a:spLocks noGrp="1"/>
          </p:cNvSpPr>
          <p:nvPr>
            <p:ph type="body" sz="quarter" idx="18"/>
          </p:nvPr>
        </p:nvSpPr>
        <p:spPr>
          <a:xfrm>
            <a:off x="8623952" y="1331654"/>
            <a:ext cx="3264408" cy="307777"/>
          </a:xfrm>
        </p:spPr>
        <p:txBody>
          <a:bodyPr/>
          <a:lstStyle/>
          <a:p>
            <a:r>
              <a:rPr lang="en-US" sz="2000" dirty="0"/>
              <a:t>Portal</a:t>
            </a:r>
          </a:p>
        </p:txBody>
      </p:sp>
      <p:sp>
        <p:nvSpPr>
          <p:cNvPr id="8" name="Text Placeholder 7">
            <a:extLst>
              <a:ext uri="{FF2B5EF4-FFF2-40B4-BE49-F238E27FC236}">
                <a16:creationId xmlns:a16="http://schemas.microsoft.com/office/drawing/2014/main" id="{BFC5E2F5-757A-4B00-AD2B-F4B99F922DE9}"/>
              </a:ext>
            </a:extLst>
          </p:cNvPr>
          <p:cNvSpPr>
            <a:spLocks noGrp="1"/>
          </p:cNvSpPr>
          <p:nvPr>
            <p:ph type="body" sz="quarter" idx="19"/>
          </p:nvPr>
        </p:nvSpPr>
        <p:spPr>
          <a:xfrm>
            <a:off x="8433815" y="2021442"/>
            <a:ext cx="3264408" cy="2210542"/>
          </a:xfrm>
        </p:spPr>
        <p:txBody>
          <a:bodyPr/>
          <a:lstStyle/>
          <a:p>
            <a:pPr marL="285750" indent="-285750">
              <a:lnSpc>
                <a:spcPct val="150000"/>
              </a:lnSpc>
              <a:buFont typeface="Arial" panose="020B0604020202020204" pitchFamily="34" charset="0"/>
              <a:buChar char="•"/>
            </a:pPr>
            <a:r>
              <a:rPr lang="en-US" sz="1800" dirty="0">
                <a:latin typeface="+mn-lt"/>
              </a:rPr>
              <a:t>Targets external stakeholders</a:t>
            </a:r>
          </a:p>
          <a:p>
            <a:pPr marL="285750" indent="-285750">
              <a:lnSpc>
                <a:spcPct val="150000"/>
              </a:lnSpc>
              <a:buFont typeface="Arial" panose="020B0604020202020204" pitchFamily="34" charset="0"/>
              <a:buChar char="•"/>
            </a:pPr>
            <a:r>
              <a:rPr lang="en-US" sz="1800" dirty="0">
                <a:latin typeface="+mn-lt"/>
              </a:rPr>
              <a:t>Public-facing website</a:t>
            </a:r>
          </a:p>
          <a:p>
            <a:pPr marL="285750" indent="-285750">
              <a:lnSpc>
                <a:spcPct val="150000"/>
              </a:lnSpc>
              <a:buFont typeface="Arial" panose="020B0604020202020204" pitchFamily="34" charset="0"/>
              <a:buChar char="•"/>
            </a:pPr>
            <a:r>
              <a:rPr lang="en-US" sz="1800" dirty="0">
                <a:latin typeface="+mn-lt"/>
              </a:rPr>
              <a:t>Powered by Dataverse</a:t>
            </a:r>
          </a:p>
          <a:p>
            <a:pPr marL="285750" indent="-285750">
              <a:lnSpc>
                <a:spcPct val="150000"/>
              </a:lnSpc>
              <a:buFont typeface="Arial" panose="020B0604020202020204" pitchFamily="34" charset="0"/>
              <a:buChar char="•"/>
            </a:pPr>
            <a:r>
              <a:rPr lang="en-US" sz="1800" dirty="0">
                <a:latin typeface="+mn-lt"/>
              </a:rPr>
              <a:t>Customizable with or without professional developers</a:t>
            </a:r>
          </a:p>
        </p:txBody>
      </p:sp>
    </p:spTree>
    <p:extLst>
      <p:ext uri="{BB962C8B-B14F-4D97-AF65-F5344CB8AC3E}">
        <p14:creationId xmlns:p14="http://schemas.microsoft.com/office/powerpoint/2010/main" val="10336765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588263" y="457200"/>
            <a:ext cx="11018520" cy="492443"/>
          </a:xfrm>
        </p:spPr>
        <p:txBody>
          <a:bodyPr/>
          <a:lstStyle/>
          <a:p>
            <a:r>
              <a:rPr lang="en-US" sz="3200" dirty="0"/>
              <a:t>Model-driven Power Apps</a:t>
            </a:r>
          </a:p>
        </p:txBody>
      </p:sp>
      <p:sp>
        <p:nvSpPr>
          <p:cNvPr id="2" name="Text Placeholder 1">
            <a:extLst>
              <a:ext uri="{FF2B5EF4-FFF2-40B4-BE49-F238E27FC236}">
                <a16:creationId xmlns:a16="http://schemas.microsoft.com/office/drawing/2014/main" id="{B6B6B67B-5758-4C39-8DC7-3B780C245984}"/>
              </a:ext>
            </a:extLst>
          </p:cNvPr>
          <p:cNvSpPr>
            <a:spLocks noGrp="1"/>
          </p:cNvSpPr>
          <p:nvPr>
            <p:ph type="body" sz="quarter" idx="10"/>
          </p:nvPr>
        </p:nvSpPr>
        <p:spPr>
          <a:xfrm>
            <a:off x="457831" y="1457325"/>
            <a:ext cx="3388996" cy="3388996"/>
          </a:xfrm>
          <a:solidFill>
            <a:schemeClr val="bg1">
              <a:lumMod val="95000"/>
            </a:schemeClr>
          </a:solidFill>
        </p:spPr>
        <p:txBody>
          <a:bodyPr/>
          <a:lstStyle/>
          <a:p>
            <a:pPr marL="228600" lvl="1" indent="0">
              <a:buNone/>
            </a:pPr>
            <a:r>
              <a:rPr lang="en-US" sz="2800" dirty="0">
                <a:latin typeface="+mj-lt"/>
              </a:rPr>
              <a:t>Building blocks of model-driven apps</a:t>
            </a:r>
          </a:p>
        </p:txBody>
      </p:sp>
      <p:sp>
        <p:nvSpPr>
          <p:cNvPr id="3" name="Text Placeholder 2">
            <a:extLst>
              <a:ext uri="{FF2B5EF4-FFF2-40B4-BE49-F238E27FC236}">
                <a16:creationId xmlns:a16="http://schemas.microsoft.com/office/drawing/2014/main" id="{F6F0B6C6-8460-4789-9377-A451F0E35CA9}"/>
              </a:ext>
            </a:extLst>
          </p:cNvPr>
          <p:cNvSpPr>
            <a:spLocks noGrp="1"/>
          </p:cNvSpPr>
          <p:nvPr>
            <p:ph type="body" sz="quarter" idx="11"/>
          </p:nvPr>
        </p:nvSpPr>
        <p:spPr>
          <a:xfrm>
            <a:off x="4408863" y="1457325"/>
            <a:ext cx="3388996" cy="3388996"/>
          </a:xfrm>
          <a:solidFill>
            <a:schemeClr val="bg1">
              <a:lumMod val="95000"/>
            </a:schemeClr>
          </a:solidFill>
        </p:spPr>
        <p:txBody>
          <a:bodyPr/>
          <a:lstStyle/>
          <a:p>
            <a:pPr marL="228600" lvl="1" indent="0">
              <a:buNone/>
            </a:pPr>
            <a:r>
              <a:rPr lang="en-US" sz="2800" dirty="0">
                <a:latin typeface="+mj-lt"/>
              </a:rPr>
              <a:t>Design model-driven apps</a:t>
            </a:r>
          </a:p>
        </p:txBody>
      </p:sp>
      <p:sp>
        <p:nvSpPr>
          <p:cNvPr id="4" name="Text Placeholder 3">
            <a:extLst>
              <a:ext uri="{FF2B5EF4-FFF2-40B4-BE49-F238E27FC236}">
                <a16:creationId xmlns:a16="http://schemas.microsoft.com/office/drawing/2014/main" id="{F6E4A67B-6A13-40CE-A448-C134FE307E1B}"/>
              </a:ext>
            </a:extLst>
          </p:cNvPr>
          <p:cNvSpPr>
            <a:spLocks noGrp="1"/>
          </p:cNvSpPr>
          <p:nvPr>
            <p:ph type="body" sz="quarter" idx="12"/>
          </p:nvPr>
        </p:nvSpPr>
        <p:spPr>
          <a:xfrm>
            <a:off x="8359894" y="1457325"/>
            <a:ext cx="3388996" cy="3388996"/>
          </a:xfrm>
          <a:solidFill>
            <a:schemeClr val="bg1">
              <a:lumMod val="95000"/>
            </a:schemeClr>
          </a:solidFill>
        </p:spPr>
        <p:txBody>
          <a:bodyPr/>
          <a:lstStyle/>
          <a:p>
            <a:pPr marL="228600" lvl="1" indent="0">
              <a:buNone/>
            </a:pPr>
            <a:r>
              <a:rPr lang="en-US" sz="2800" dirty="0">
                <a:latin typeface="+mj-lt"/>
              </a:rPr>
              <a:t>Forms and views</a:t>
            </a:r>
          </a:p>
        </p:txBody>
      </p:sp>
    </p:spTree>
    <p:extLst>
      <p:ext uri="{BB962C8B-B14F-4D97-AF65-F5344CB8AC3E}">
        <p14:creationId xmlns:p14="http://schemas.microsoft.com/office/powerpoint/2010/main" val="15339915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95927"/>
            <a:ext cx="5174457" cy="5745017"/>
          </a:xfrm>
          <a:solidFill>
            <a:schemeClr val="bg1">
              <a:lumMod val="95000"/>
            </a:schemeClr>
          </a:solidFill>
        </p:spPr>
        <p:txBody>
          <a:bodyPr anchor="t" anchorCtr="0">
            <a:noAutofit/>
          </a:bodyPr>
          <a:lstStyle/>
          <a:p>
            <a:pPr marL="342900" indent="-342900">
              <a:buClr>
                <a:schemeClr val="tx1"/>
              </a:buClr>
              <a:buFont typeface="Arial" panose="020B0604020202020204" pitchFamily="34" charset="0"/>
              <a:buChar char="•"/>
            </a:pPr>
            <a:r>
              <a:rPr lang="en-GB" sz="2400" dirty="0"/>
              <a:t>List and forms over data</a:t>
            </a:r>
            <a:br>
              <a:rPr lang="en-GB" sz="2400" dirty="0"/>
            </a:br>
            <a:endParaRPr lang="en-GB" sz="2400" dirty="0"/>
          </a:p>
          <a:p>
            <a:pPr marL="342900" indent="-342900">
              <a:buClr>
                <a:schemeClr val="tx1"/>
              </a:buClr>
              <a:buFont typeface="Arial" panose="020B0604020202020204" pitchFamily="34" charset="0"/>
              <a:buChar char="•"/>
            </a:pPr>
            <a:r>
              <a:rPr lang="en-GB" sz="2400" dirty="0"/>
              <a:t>Consistent experience across apps and devices</a:t>
            </a:r>
            <a:br>
              <a:rPr lang="en-GB" sz="2400" dirty="0"/>
            </a:br>
            <a:endParaRPr lang="en-GB" sz="2400" dirty="0"/>
          </a:p>
          <a:p>
            <a:pPr marL="342900" indent="-342900">
              <a:buClr>
                <a:schemeClr val="tx1"/>
              </a:buClr>
              <a:buFont typeface="Arial" panose="020B0604020202020204" pitchFamily="34" charset="0"/>
              <a:buChar char="•"/>
            </a:pPr>
            <a:r>
              <a:rPr lang="en-GB" sz="2400" dirty="0"/>
              <a:t>Easy to build with configuration first approach </a:t>
            </a:r>
            <a:br>
              <a:rPr lang="en-GB" sz="2400" dirty="0"/>
            </a:br>
            <a:endParaRPr lang="en-GB" sz="2400" dirty="0"/>
          </a:p>
          <a:p>
            <a:pPr marL="342900" indent="-342900">
              <a:buFont typeface="Arial" panose="020B0604020202020204" pitchFamily="34" charset="0"/>
              <a:buChar char="•"/>
            </a:pPr>
            <a:r>
              <a:rPr lang="en-US" sz="2400" dirty="0"/>
              <a:t>Model-driven apps require Microsoft Dataverse</a:t>
            </a:r>
            <a:br>
              <a:rPr lang="en-US" sz="2400" dirty="0"/>
            </a:br>
            <a:endParaRPr lang="en-US" sz="2400" dirty="0"/>
          </a:p>
          <a:p>
            <a:pPr marL="342900" indent="-342900">
              <a:buFont typeface="Arial" panose="020B0604020202020204" pitchFamily="34" charset="0"/>
              <a:buChar char="•"/>
            </a:pPr>
            <a:r>
              <a:rPr lang="en-US" sz="2400" dirty="0"/>
              <a:t>You can build more than one model-driven app from a single Dataverse environment</a:t>
            </a:r>
          </a:p>
          <a:p>
            <a:pPr>
              <a:lnSpc>
                <a:spcPct val="150000"/>
              </a:lnSpc>
              <a:buClr>
                <a:schemeClr val="tx1"/>
              </a:buClr>
            </a:pPr>
            <a:endParaRPr lang="en-GB" sz="3200" dirty="0"/>
          </a:p>
          <a:p>
            <a:pPr marL="0" indent="0">
              <a:buNone/>
            </a:pPr>
            <a:endParaRPr lang="en-GB" sz="3200" dirty="0"/>
          </a:p>
          <a:p>
            <a:endParaRPr lang="en-GB" sz="3200" dirty="0"/>
          </a:p>
        </p:txBody>
      </p:sp>
      <p:sp>
        <p:nvSpPr>
          <p:cNvPr id="5" name="Title 4"/>
          <p:cNvSpPr>
            <a:spLocks noGrp="1"/>
          </p:cNvSpPr>
          <p:nvPr>
            <p:ph type="title"/>
          </p:nvPr>
        </p:nvSpPr>
        <p:spPr>
          <a:xfrm>
            <a:off x="304800" y="54787"/>
            <a:ext cx="11582400" cy="975360"/>
          </a:xfrm>
        </p:spPr>
        <p:txBody>
          <a:bodyPr/>
          <a:lstStyle/>
          <a:p>
            <a:r>
              <a:rPr lang="en-US" sz="3200" dirty="0"/>
              <a:t>Model-driven apps</a:t>
            </a:r>
          </a:p>
        </p:txBody>
      </p:sp>
      <p:pic>
        <p:nvPicPr>
          <p:cNvPr id="12" name="Picture 11">
            <a:extLst>
              <a:ext uri="{FF2B5EF4-FFF2-40B4-BE49-F238E27FC236}">
                <a16:creationId xmlns:a16="http://schemas.microsoft.com/office/drawing/2014/main" id="{900F3139-0C69-4297-9FC5-0F3E145345F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402735" y="290945"/>
            <a:ext cx="4877085" cy="2971800"/>
          </a:xfrm>
          <a:prstGeom prst="rect">
            <a:avLst/>
          </a:prstGeom>
          <a:ln>
            <a:solidFill>
              <a:schemeClr val="accent2"/>
            </a:solid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68EE8BB9-0FB0-4595-91E0-A48CED8FAA3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234289" y="2816062"/>
            <a:ext cx="6767889" cy="3657600"/>
          </a:xfrm>
          <a:prstGeom prst="rect">
            <a:avLst/>
          </a:prstGeom>
          <a:ln>
            <a:solidFill>
              <a:schemeClr val="accent2"/>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4881746"/>
      </p:ext>
    </p:extLst>
  </p:cSld>
  <p:clrMapOvr>
    <a:masterClrMapping/>
  </p:clrMapOvr>
  <mc:AlternateContent xmlns:mc="http://schemas.openxmlformats.org/markup-compatibility/2006" xmlns:p14="http://schemas.microsoft.com/office/powerpoint/2010/main">
    <mc:Choice Requires="p14">
      <p:transition spd="med" p14:dur="700" advTm="27464">
        <p:fade/>
      </p:transition>
    </mc:Choice>
    <mc:Fallback xmlns="">
      <p:transition spd="med" advTm="27464">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F0F55-2A7D-4EAA-83A0-02C20D6415DD}"/>
              </a:ext>
            </a:extLst>
          </p:cNvPr>
          <p:cNvSpPr>
            <a:spLocks noGrp="1"/>
          </p:cNvSpPr>
          <p:nvPr>
            <p:ph type="title"/>
          </p:nvPr>
        </p:nvSpPr>
        <p:spPr>
          <a:xfrm>
            <a:off x="489079" y="228603"/>
            <a:ext cx="11296416" cy="492443"/>
          </a:xfrm>
          <a:solidFill>
            <a:schemeClr val="bg1"/>
          </a:solidFill>
        </p:spPr>
        <p:txBody>
          <a:bodyPr/>
          <a:lstStyle/>
          <a:p>
            <a:r>
              <a:rPr lang="en-US" sz="3200" dirty="0"/>
              <a:t>Built-in to all model-driven apps</a:t>
            </a:r>
          </a:p>
        </p:txBody>
      </p:sp>
      <p:sp>
        <p:nvSpPr>
          <p:cNvPr id="4" name="Rectangle 3">
            <a:extLst>
              <a:ext uri="{FF2B5EF4-FFF2-40B4-BE49-F238E27FC236}">
                <a16:creationId xmlns:a16="http://schemas.microsoft.com/office/drawing/2014/main" id="{8EE000EA-3D1E-4C19-85E6-BFCFBB604AA0}"/>
              </a:ext>
            </a:extLst>
          </p:cNvPr>
          <p:cNvSpPr/>
          <p:nvPr/>
        </p:nvSpPr>
        <p:spPr bwMode="auto">
          <a:xfrm>
            <a:off x="368800" y="1058330"/>
            <a:ext cx="2616969" cy="831272"/>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Advanced Find</a:t>
            </a:r>
          </a:p>
        </p:txBody>
      </p:sp>
      <p:sp>
        <p:nvSpPr>
          <p:cNvPr id="5" name="Rectangle 4">
            <a:extLst>
              <a:ext uri="{FF2B5EF4-FFF2-40B4-BE49-F238E27FC236}">
                <a16:creationId xmlns:a16="http://schemas.microsoft.com/office/drawing/2014/main" id="{D37FBB9B-9869-434F-BD83-6322A64608DE}"/>
              </a:ext>
            </a:extLst>
          </p:cNvPr>
          <p:cNvSpPr/>
          <p:nvPr/>
        </p:nvSpPr>
        <p:spPr bwMode="auto">
          <a:xfrm>
            <a:off x="3336752" y="1058330"/>
            <a:ext cx="2616969" cy="831272"/>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Searching</a:t>
            </a:r>
          </a:p>
        </p:txBody>
      </p:sp>
      <p:sp>
        <p:nvSpPr>
          <p:cNvPr id="6" name="Rectangle 5">
            <a:extLst>
              <a:ext uri="{FF2B5EF4-FFF2-40B4-BE49-F238E27FC236}">
                <a16:creationId xmlns:a16="http://schemas.microsoft.com/office/drawing/2014/main" id="{03F2167E-F0BF-41D2-BC42-0602526F599C}"/>
              </a:ext>
            </a:extLst>
          </p:cNvPr>
          <p:cNvSpPr/>
          <p:nvPr/>
        </p:nvSpPr>
        <p:spPr bwMode="auto">
          <a:xfrm>
            <a:off x="6304704" y="1058330"/>
            <a:ext cx="2616969" cy="831272"/>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Personal Views</a:t>
            </a:r>
          </a:p>
        </p:txBody>
      </p:sp>
      <p:sp>
        <p:nvSpPr>
          <p:cNvPr id="7" name="Rectangle 6">
            <a:extLst>
              <a:ext uri="{FF2B5EF4-FFF2-40B4-BE49-F238E27FC236}">
                <a16:creationId xmlns:a16="http://schemas.microsoft.com/office/drawing/2014/main" id="{E9B67D1E-4FA5-4C0D-ABD8-0657EF0E6F57}"/>
              </a:ext>
            </a:extLst>
          </p:cNvPr>
          <p:cNvSpPr/>
          <p:nvPr/>
        </p:nvSpPr>
        <p:spPr bwMode="auto">
          <a:xfrm>
            <a:off x="9272656" y="1058330"/>
            <a:ext cx="2616969" cy="831272"/>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Personal Dashboards</a:t>
            </a:r>
          </a:p>
        </p:txBody>
      </p:sp>
      <p:sp>
        <p:nvSpPr>
          <p:cNvPr id="8" name="Rectangle 7">
            <a:extLst>
              <a:ext uri="{FF2B5EF4-FFF2-40B4-BE49-F238E27FC236}">
                <a16:creationId xmlns:a16="http://schemas.microsoft.com/office/drawing/2014/main" id="{619FC621-EC10-494A-A475-20821894137B}"/>
              </a:ext>
            </a:extLst>
          </p:cNvPr>
          <p:cNvSpPr/>
          <p:nvPr/>
        </p:nvSpPr>
        <p:spPr bwMode="auto">
          <a:xfrm>
            <a:off x="368800" y="2221347"/>
            <a:ext cx="2616969" cy="831272"/>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Editable Grids</a:t>
            </a:r>
          </a:p>
        </p:txBody>
      </p:sp>
      <p:sp>
        <p:nvSpPr>
          <p:cNvPr id="9" name="Rectangle 8">
            <a:extLst>
              <a:ext uri="{FF2B5EF4-FFF2-40B4-BE49-F238E27FC236}">
                <a16:creationId xmlns:a16="http://schemas.microsoft.com/office/drawing/2014/main" id="{DFE1CC6B-8B55-439F-9C42-4DAD79CF547C}"/>
              </a:ext>
            </a:extLst>
          </p:cNvPr>
          <p:cNvSpPr/>
          <p:nvPr/>
        </p:nvSpPr>
        <p:spPr bwMode="auto">
          <a:xfrm>
            <a:off x="3386012" y="2221347"/>
            <a:ext cx="2616969" cy="831272"/>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2333" dirty="0">
                <a:gradFill>
                  <a:gsLst>
                    <a:gs pos="0">
                      <a:srgbClr val="FFFFFF"/>
                    </a:gs>
                    <a:gs pos="100000">
                      <a:srgbClr val="FFFFFF"/>
                    </a:gs>
                  </a:gsLst>
                  <a:lin ang="5400000" scaled="0"/>
                </a:gradFill>
                <a:ea typeface="Segoe UI" pitchFamily="34" charset="0"/>
                <a:cs typeface="Segoe UI" pitchFamily="34" charset="0"/>
              </a:rPr>
              <a:t>Excel </a:t>
            </a:r>
            <a:r>
              <a:rPr lang="en-US" sz="2400" dirty="0">
                <a:gradFill>
                  <a:gsLst>
                    <a:gs pos="0">
                      <a:srgbClr val="FFFFFF"/>
                    </a:gs>
                    <a:gs pos="100000">
                      <a:srgbClr val="FFFFFF"/>
                    </a:gs>
                  </a:gsLst>
                  <a:lin ang="5400000" scaled="0"/>
                </a:gradFill>
                <a:ea typeface="Segoe UI" pitchFamily="34" charset="0"/>
                <a:cs typeface="Segoe UI" pitchFamily="34" charset="0"/>
              </a:rPr>
              <a:t>Integration</a:t>
            </a:r>
          </a:p>
        </p:txBody>
      </p:sp>
      <p:sp>
        <p:nvSpPr>
          <p:cNvPr id="10" name="Rectangle 9">
            <a:extLst>
              <a:ext uri="{FF2B5EF4-FFF2-40B4-BE49-F238E27FC236}">
                <a16:creationId xmlns:a16="http://schemas.microsoft.com/office/drawing/2014/main" id="{BAD45DC0-5529-4B57-87EF-FB6952EA9D84}"/>
              </a:ext>
            </a:extLst>
          </p:cNvPr>
          <p:cNvSpPr/>
          <p:nvPr/>
        </p:nvSpPr>
        <p:spPr bwMode="auto">
          <a:xfrm>
            <a:off x="6304704" y="2221347"/>
            <a:ext cx="2616969" cy="831272"/>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Client Dev Extensibility </a:t>
            </a:r>
          </a:p>
        </p:txBody>
      </p:sp>
      <p:sp>
        <p:nvSpPr>
          <p:cNvPr id="11" name="Rectangle 10">
            <a:extLst>
              <a:ext uri="{FF2B5EF4-FFF2-40B4-BE49-F238E27FC236}">
                <a16:creationId xmlns:a16="http://schemas.microsoft.com/office/drawing/2014/main" id="{CDE47D6B-7A9C-434F-9A43-A94F8FAE405D}"/>
              </a:ext>
            </a:extLst>
          </p:cNvPr>
          <p:cNvSpPr/>
          <p:nvPr/>
        </p:nvSpPr>
        <p:spPr bwMode="auto">
          <a:xfrm>
            <a:off x="9264353" y="2221347"/>
            <a:ext cx="2616969" cy="831272"/>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Client side Business Rules</a:t>
            </a:r>
          </a:p>
        </p:txBody>
      </p:sp>
      <p:sp>
        <p:nvSpPr>
          <p:cNvPr id="12" name="Rectangle 11">
            <a:extLst>
              <a:ext uri="{FF2B5EF4-FFF2-40B4-BE49-F238E27FC236}">
                <a16:creationId xmlns:a16="http://schemas.microsoft.com/office/drawing/2014/main" id="{932E6672-A979-4169-B02C-ED4D8A3B6A8F}"/>
              </a:ext>
            </a:extLst>
          </p:cNvPr>
          <p:cNvSpPr/>
          <p:nvPr/>
        </p:nvSpPr>
        <p:spPr bwMode="auto">
          <a:xfrm>
            <a:off x="368798" y="3384365"/>
            <a:ext cx="2616969" cy="831272"/>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Reusable Quick View Forms</a:t>
            </a:r>
          </a:p>
        </p:txBody>
      </p:sp>
      <p:sp>
        <p:nvSpPr>
          <p:cNvPr id="13" name="Rectangle 12">
            <a:extLst>
              <a:ext uri="{FF2B5EF4-FFF2-40B4-BE49-F238E27FC236}">
                <a16:creationId xmlns:a16="http://schemas.microsoft.com/office/drawing/2014/main" id="{60D750BB-2C5B-4AFE-BF07-CB99DFA44A20}"/>
              </a:ext>
            </a:extLst>
          </p:cNvPr>
          <p:cNvSpPr/>
          <p:nvPr/>
        </p:nvSpPr>
        <p:spPr bwMode="auto">
          <a:xfrm>
            <a:off x="3386012" y="3384365"/>
            <a:ext cx="2616969" cy="831272"/>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Business Process Control</a:t>
            </a:r>
          </a:p>
        </p:txBody>
      </p:sp>
      <p:sp>
        <p:nvSpPr>
          <p:cNvPr id="14" name="Rectangle 13">
            <a:extLst>
              <a:ext uri="{FF2B5EF4-FFF2-40B4-BE49-F238E27FC236}">
                <a16:creationId xmlns:a16="http://schemas.microsoft.com/office/drawing/2014/main" id="{D2FAA289-EE37-4C28-B0B0-AB2C4717722D}"/>
              </a:ext>
            </a:extLst>
          </p:cNvPr>
          <p:cNvSpPr/>
          <p:nvPr/>
        </p:nvSpPr>
        <p:spPr bwMode="auto">
          <a:xfrm>
            <a:off x="6304704" y="3439783"/>
            <a:ext cx="2616969" cy="831272"/>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Timeline Activity View</a:t>
            </a:r>
          </a:p>
        </p:txBody>
      </p:sp>
      <p:sp>
        <p:nvSpPr>
          <p:cNvPr id="15" name="Rectangle 14">
            <a:extLst>
              <a:ext uri="{FF2B5EF4-FFF2-40B4-BE49-F238E27FC236}">
                <a16:creationId xmlns:a16="http://schemas.microsoft.com/office/drawing/2014/main" id="{AAD6DF45-4D78-4944-9A79-AAFB839C503C}"/>
              </a:ext>
            </a:extLst>
          </p:cNvPr>
          <p:cNvSpPr/>
          <p:nvPr/>
        </p:nvSpPr>
        <p:spPr bwMode="auto">
          <a:xfrm>
            <a:off x="9272656" y="3439783"/>
            <a:ext cx="2616969" cy="831272"/>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Command Bar Extensibility</a:t>
            </a:r>
          </a:p>
        </p:txBody>
      </p:sp>
      <p:sp>
        <p:nvSpPr>
          <p:cNvPr id="16" name="Rectangle 15">
            <a:extLst>
              <a:ext uri="{FF2B5EF4-FFF2-40B4-BE49-F238E27FC236}">
                <a16:creationId xmlns:a16="http://schemas.microsoft.com/office/drawing/2014/main" id="{E6713221-AFA5-40E7-8D4A-025D6FB60C05}"/>
              </a:ext>
            </a:extLst>
          </p:cNvPr>
          <p:cNvSpPr/>
          <p:nvPr/>
        </p:nvSpPr>
        <p:spPr bwMode="auto">
          <a:xfrm>
            <a:off x="368797" y="4628195"/>
            <a:ext cx="2616969" cy="831272"/>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Duplicate Detection</a:t>
            </a:r>
          </a:p>
        </p:txBody>
      </p:sp>
      <p:sp>
        <p:nvSpPr>
          <p:cNvPr id="17" name="Rectangle 16">
            <a:extLst>
              <a:ext uri="{FF2B5EF4-FFF2-40B4-BE49-F238E27FC236}">
                <a16:creationId xmlns:a16="http://schemas.microsoft.com/office/drawing/2014/main" id="{A182D402-C68B-43AF-A628-4268E8E2F2A5}"/>
              </a:ext>
            </a:extLst>
          </p:cNvPr>
          <p:cNvSpPr/>
          <p:nvPr/>
        </p:nvSpPr>
        <p:spPr bwMode="auto">
          <a:xfrm>
            <a:off x="3435273" y="4628195"/>
            <a:ext cx="2616969" cy="831272"/>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Multiple Makers </a:t>
            </a:r>
          </a:p>
        </p:txBody>
      </p:sp>
      <p:sp>
        <p:nvSpPr>
          <p:cNvPr id="18" name="Rectangle 17">
            <a:extLst>
              <a:ext uri="{FF2B5EF4-FFF2-40B4-BE49-F238E27FC236}">
                <a16:creationId xmlns:a16="http://schemas.microsoft.com/office/drawing/2014/main" id="{5B0B0B0A-730A-4B3A-8F30-1EFB896DDA3F}"/>
              </a:ext>
            </a:extLst>
          </p:cNvPr>
          <p:cNvSpPr/>
          <p:nvPr/>
        </p:nvSpPr>
        <p:spPr bwMode="auto">
          <a:xfrm>
            <a:off x="6304704" y="4658219"/>
            <a:ext cx="2616969" cy="831272"/>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Recently Viewed/Pinned</a:t>
            </a:r>
          </a:p>
        </p:txBody>
      </p:sp>
      <p:sp>
        <p:nvSpPr>
          <p:cNvPr id="19" name="Rectangle 18">
            <a:extLst>
              <a:ext uri="{FF2B5EF4-FFF2-40B4-BE49-F238E27FC236}">
                <a16:creationId xmlns:a16="http://schemas.microsoft.com/office/drawing/2014/main" id="{BD704997-E74C-4DDA-AE89-FBC75BDEC4F3}"/>
              </a:ext>
            </a:extLst>
          </p:cNvPr>
          <p:cNvSpPr/>
          <p:nvPr/>
        </p:nvSpPr>
        <p:spPr bwMode="auto">
          <a:xfrm>
            <a:off x="9272656" y="4628195"/>
            <a:ext cx="2616969" cy="831272"/>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Localization support</a:t>
            </a:r>
          </a:p>
        </p:txBody>
      </p:sp>
    </p:spTree>
    <p:extLst>
      <p:ext uri="{BB962C8B-B14F-4D97-AF65-F5344CB8AC3E}">
        <p14:creationId xmlns:p14="http://schemas.microsoft.com/office/powerpoint/2010/main" val="2714138402"/>
      </p:ext>
    </p:extLst>
  </p:cSld>
  <p:clrMapOvr>
    <a:masterClrMapping/>
  </p:clrMapOvr>
  <mc:AlternateContent xmlns:mc="http://schemas.openxmlformats.org/markup-compatibility/2006" xmlns:p14="http://schemas.microsoft.com/office/powerpoint/2010/main">
    <mc:Choice Requires="p14">
      <p:transition spd="med" p14:dur="700" advTm="46501">
        <p:fade/>
      </p:transition>
    </mc:Choice>
    <mc:Fallback xmlns="">
      <p:transition spd="med" advTm="46501">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84174-3A58-4FA8-9BD2-B10C96381C19}"/>
              </a:ext>
            </a:extLst>
          </p:cNvPr>
          <p:cNvSpPr>
            <a:spLocks noGrp="1"/>
          </p:cNvSpPr>
          <p:nvPr>
            <p:ph type="title"/>
          </p:nvPr>
        </p:nvSpPr>
        <p:spPr/>
        <p:txBody>
          <a:bodyPr/>
          <a:lstStyle/>
          <a:p>
            <a:r>
              <a:rPr lang="en-US" sz="3200" dirty="0"/>
              <a:t>Demo</a:t>
            </a:r>
          </a:p>
        </p:txBody>
      </p:sp>
      <p:pic>
        <p:nvPicPr>
          <p:cNvPr id="5" name="Picture Placeholder 4" descr="Puzzle outline">
            <a:extLst>
              <a:ext uri="{FF2B5EF4-FFF2-40B4-BE49-F238E27FC236}">
                <a16:creationId xmlns:a16="http://schemas.microsoft.com/office/drawing/2014/main" id="{0CE2167D-893F-49DA-B75D-46474152AE58}"/>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a:stretch>
            <a:fillRect/>
          </a:stretch>
        </p:blipFill>
        <p:spPr/>
      </p:pic>
    </p:spTree>
    <p:extLst>
      <p:ext uri="{BB962C8B-B14F-4D97-AF65-F5344CB8AC3E}">
        <p14:creationId xmlns:p14="http://schemas.microsoft.com/office/powerpoint/2010/main" val="42673883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8DB8A5C-A841-4E47-B44B-8503C0EE25A5}"/>
              </a:ext>
            </a:extLst>
          </p:cNvPr>
          <p:cNvSpPr>
            <a:spLocks noGrp="1"/>
          </p:cNvSpPr>
          <p:nvPr>
            <p:ph type="title"/>
          </p:nvPr>
        </p:nvSpPr>
        <p:spPr>
          <a:xfrm>
            <a:off x="588263" y="457200"/>
            <a:ext cx="11018520" cy="492443"/>
          </a:xfrm>
        </p:spPr>
        <p:txBody>
          <a:bodyPr/>
          <a:lstStyle/>
          <a:p>
            <a:r>
              <a:rPr lang="en-US" sz="3200" dirty="0">
                <a:latin typeface="Segoe UI" panose="020B0502040204020203" pitchFamily="34" charset="0"/>
                <a:cs typeface="Segoe UI" panose="020B0502040204020203" pitchFamily="34" charset="0"/>
              </a:rPr>
              <a:t>Build your model-driven app</a:t>
            </a:r>
          </a:p>
        </p:txBody>
      </p:sp>
      <p:graphicFrame>
        <p:nvGraphicFramePr>
          <p:cNvPr id="10" name="Diagram 9">
            <a:extLst>
              <a:ext uri="{FF2B5EF4-FFF2-40B4-BE49-F238E27FC236}">
                <a16:creationId xmlns:a16="http://schemas.microsoft.com/office/drawing/2014/main" id="{4F76EBD2-776C-435F-AEC9-19738EC4E93F}"/>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4254545418"/>
              </p:ext>
            </p:extLst>
          </p:nvPr>
        </p:nvGraphicFramePr>
        <p:xfrm>
          <a:off x="396751" y="1430409"/>
          <a:ext cx="11329259" cy="23042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1" name="Diagram 10">
            <a:extLst>
              <a:ext uri="{FF2B5EF4-FFF2-40B4-BE49-F238E27FC236}">
                <a16:creationId xmlns:a16="http://schemas.microsoft.com/office/drawing/2014/main" id="{1E761B09-81D2-4614-ABD5-ED92967454B3}"/>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654346635"/>
              </p:ext>
            </p:extLst>
          </p:nvPr>
        </p:nvGraphicFramePr>
        <p:xfrm>
          <a:off x="588773" y="3542643"/>
          <a:ext cx="1824203" cy="179678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3" name="Picture 12">
            <a:extLst>
              <a:ext uri="{FF2B5EF4-FFF2-40B4-BE49-F238E27FC236}">
                <a16:creationId xmlns:a16="http://schemas.microsoft.com/office/drawing/2014/main" id="{E39A8F0F-F2F0-439F-A6B1-7D9CB18C7885}"/>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4903564" y="3819689"/>
            <a:ext cx="2116500" cy="1074936"/>
          </a:xfrm>
          <a:prstGeom prst="rect">
            <a:avLst/>
          </a:prstGeom>
          <a:ln>
            <a:solidFill>
              <a:schemeClr val="accent2"/>
            </a:solidFill>
          </a:ln>
        </p:spPr>
      </p:pic>
      <p:pic>
        <p:nvPicPr>
          <p:cNvPr id="15" name="Picture 14">
            <a:extLst>
              <a:ext uri="{FF2B5EF4-FFF2-40B4-BE49-F238E27FC236}">
                <a16:creationId xmlns:a16="http://schemas.microsoft.com/office/drawing/2014/main" id="{AF89FCA7-8BE7-4BA3-AB8F-BA74D0DEEBA2}"/>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7100232" y="4176685"/>
            <a:ext cx="2405565" cy="305613"/>
          </a:xfrm>
          <a:prstGeom prst="rect">
            <a:avLst/>
          </a:prstGeom>
          <a:ln>
            <a:solidFill>
              <a:schemeClr val="accent2"/>
            </a:solidFill>
          </a:ln>
        </p:spPr>
      </p:pic>
      <p:pic>
        <p:nvPicPr>
          <p:cNvPr id="3" name="Picture 2">
            <a:extLst>
              <a:ext uri="{FF2B5EF4-FFF2-40B4-BE49-F238E27FC236}">
                <a16:creationId xmlns:a16="http://schemas.microsoft.com/office/drawing/2014/main" id="{1866F044-9586-48AD-A47C-3BBB82C0F34F}"/>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2509905" y="3734665"/>
            <a:ext cx="2264729" cy="1204689"/>
          </a:xfrm>
          <a:prstGeom prst="rect">
            <a:avLst/>
          </a:prstGeom>
          <a:ln>
            <a:solidFill>
              <a:schemeClr val="accent2"/>
            </a:solidFill>
          </a:ln>
        </p:spPr>
      </p:pic>
      <p:pic>
        <p:nvPicPr>
          <p:cNvPr id="5" name="Picture 4">
            <a:extLst>
              <a:ext uri="{FF2B5EF4-FFF2-40B4-BE49-F238E27FC236}">
                <a16:creationId xmlns:a16="http://schemas.microsoft.com/office/drawing/2014/main" id="{5A1099D2-4F6B-4D0D-AFC5-843DA3E2BE23}"/>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9581824" y="3864418"/>
            <a:ext cx="2479546" cy="1074936"/>
          </a:xfrm>
          <a:prstGeom prst="rect">
            <a:avLst/>
          </a:prstGeom>
          <a:ln>
            <a:solidFill>
              <a:schemeClr val="accent2"/>
            </a:solidFill>
          </a:ln>
        </p:spPr>
      </p:pic>
    </p:spTree>
    <p:custDataLst>
      <p:tags r:id="rId1"/>
    </p:custDataLst>
    <p:extLst>
      <p:ext uri="{BB962C8B-B14F-4D97-AF65-F5344CB8AC3E}">
        <p14:creationId xmlns:p14="http://schemas.microsoft.com/office/powerpoint/2010/main" val="3885464835"/>
      </p:ext>
    </p:extLst>
  </p:cSld>
  <p:clrMapOvr>
    <a:masterClrMapping/>
  </p:clrMapOvr>
  <mc:AlternateContent xmlns:mc="http://schemas.openxmlformats.org/markup-compatibility/2006" xmlns:p14="http://schemas.microsoft.com/office/powerpoint/2010/main">
    <mc:Choice Requires="p14">
      <p:transition spd="med" p14:dur="700" advTm="170998">
        <p:fade/>
      </p:transition>
    </mc:Choice>
    <mc:Fallback xmlns="">
      <p:transition spd="med" advTm="17099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4518" y="327961"/>
            <a:ext cx="11018520" cy="492443"/>
          </a:xfrm>
        </p:spPr>
        <p:txBody>
          <a:bodyPr/>
          <a:lstStyle>
            <a:lvl1pPr>
              <a:defRPr>
                <a:solidFill>
                  <a:schemeClr val="tx1"/>
                </a:solidFill>
              </a:defRPr>
            </a:lvl1pPr>
          </a:lstStyle>
          <a:p>
            <a:r>
              <a:rPr lang="en-US" sz="3200" dirty="0"/>
              <a:t>Build the app</a:t>
            </a:r>
          </a:p>
        </p:txBody>
      </p:sp>
      <p:sp>
        <p:nvSpPr>
          <p:cNvPr id="3" name="Subtitle"/>
          <p:cNvSpPr>
            <a:spLocks noGrp="1"/>
          </p:cNvSpPr>
          <p:nvPr>
            <p:ph sz="quarter" idx="10"/>
          </p:nvPr>
        </p:nvSpPr>
        <p:spPr>
          <a:xfrm>
            <a:off x="649516" y="1020829"/>
            <a:ext cx="11018838" cy="73866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sz="2400" dirty="0">
                <a:latin typeface="+mj-lt"/>
              </a:rPr>
              <a:t>After modeling data and defining processes, you build your app by selecting and setting up the components you need in the App Designer.</a:t>
            </a:r>
          </a:p>
        </p:txBody>
      </p:sp>
      <p:pic>
        <p:nvPicPr>
          <p:cNvPr id="8" name="Picture 7">
            <a:extLst>
              <a:ext uri="{FF2B5EF4-FFF2-40B4-BE49-F238E27FC236}">
                <a16:creationId xmlns:a16="http://schemas.microsoft.com/office/drawing/2014/main" id="{0DF97C86-61AA-472E-9847-E4A326AD6C6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06291" y="2457209"/>
            <a:ext cx="9974973" cy="3886200"/>
          </a:xfrm>
          <a:prstGeom prst="rect">
            <a:avLst/>
          </a:prstGeom>
          <a:ln>
            <a:solidFill>
              <a:schemeClr val="accent2"/>
            </a:solidFill>
          </a:ln>
        </p:spPr>
      </p:pic>
      <p:sp>
        <p:nvSpPr>
          <p:cNvPr id="6" name="Rectangle 5">
            <a:extLst>
              <a:ext uri="{FF2B5EF4-FFF2-40B4-BE49-F238E27FC236}">
                <a16:creationId xmlns:a16="http://schemas.microsoft.com/office/drawing/2014/main" id="{5CF2F42D-BDA9-4A81-A985-4E259174DD61}"/>
              </a:ext>
              <a:ext uri="{C183D7F6-B498-43B3-948B-1728B52AA6E4}">
                <adec:decorative xmlns:adec="http://schemas.microsoft.com/office/drawing/2017/decorative" val="1"/>
              </a:ext>
            </a:extLst>
          </p:cNvPr>
          <p:cNvSpPr/>
          <p:nvPr/>
        </p:nvSpPr>
        <p:spPr bwMode="auto">
          <a:xfrm>
            <a:off x="649516" y="2095018"/>
            <a:ext cx="10797846" cy="4610582"/>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dirty="0">
              <a:solidFill>
                <a:schemeClr val="bg1"/>
              </a:solidFill>
              <a:ea typeface="Segoe UI" pitchFamily="34" charset="0"/>
              <a:cs typeface="Segoe UI" pitchFamily="34" charset="0"/>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IMING" val="|14.5|35.8|39.5|12|23.1"/>
</p:tagLst>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1214</Words>
  <Application>Microsoft Office PowerPoint</Application>
  <PresentationFormat>Widescreen</PresentationFormat>
  <Paragraphs>166</Paragraphs>
  <Slides>22</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Segoe UI</vt:lpstr>
      <vt:lpstr>Segoe UI Light</vt:lpstr>
      <vt:lpstr>Segoe UI Semibold</vt:lpstr>
      <vt:lpstr>Wingdings</vt:lpstr>
      <vt:lpstr>Microsoft Power Platform Template</vt:lpstr>
      <vt:lpstr>Module 3: Make model-driven apps with Power Apps</vt:lpstr>
      <vt:lpstr>What kind of apps have you made or used?</vt:lpstr>
      <vt:lpstr>Types of Power Apps</vt:lpstr>
      <vt:lpstr>Model-driven Power Apps</vt:lpstr>
      <vt:lpstr>Model-driven apps</vt:lpstr>
      <vt:lpstr>Built-in to all model-driven apps</vt:lpstr>
      <vt:lpstr>Demo</vt:lpstr>
      <vt:lpstr>Build your model-driven app</vt:lpstr>
      <vt:lpstr>Build the app</vt:lpstr>
      <vt:lpstr>User interface</vt:lpstr>
      <vt:lpstr>Logic</vt:lpstr>
      <vt:lpstr>Visualization</vt:lpstr>
      <vt:lpstr>Power Apps Component Framework</vt:lpstr>
      <vt:lpstr>Demo https://pcf.gallery/ </vt:lpstr>
      <vt:lpstr>User Interface (UI) and User Experience (UX)</vt:lpstr>
      <vt:lpstr>Configure multiple forms</vt:lpstr>
      <vt:lpstr>Demo</vt:lpstr>
      <vt:lpstr>Access to forms</vt:lpstr>
      <vt:lpstr>Miscellaneous form details</vt:lpstr>
      <vt:lpstr>Module 3 practice labs</vt:lpstr>
      <vt:lpstr>Summary</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2022-08-31T07:13:01Z</dcterms:created>
  <dcterms:modified xsi:type="dcterms:W3CDTF">2022-08-31T07:13:15Z</dcterms:modified>
</cp:coreProperties>
</file>